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19"/>
  </p:notesMasterIdLst>
  <p:handoutMasterIdLst>
    <p:handoutMasterId r:id="rId20"/>
  </p:handoutMasterIdLst>
  <p:sldIdLst>
    <p:sldId id="259" r:id="rId4"/>
    <p:sldId id="891" r:id="rId5"/>
    <p:sldId id="885" r:id="rId6"/>
    <p:sldId id="894" r:id="rId7"/>
    <p:sldId id="907" r:id="rId8"/>
    <p:sldId id="893" r:id="rId9"/>
    <p:sldId id="892" r:id="rId10"/>
    <p:sldId id="905" r:id="rId11"/>
    <p:sldId id="895" r:id="rId12"/>
    <p:sldId id="896" r:id="rId13"/>
    <p:sldId id="906" r:id="rId14"/>
    <p:sldId id="887" r:id="rId15"/>
    <p:sldId id="888" r:id="rId16"/>
    <p:sldId id="889" r:id="rId17"/>
    <p:sldId id="268"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4662"/>
  </p:normalViewPr>
  <p:slideViewPr>
    <p:cSldViewPr snapToGrid="0">
      <p:cViewPr varScale="1">
        <p:scale>
          <a:sx n="91" d="100"/>
          <a:sy n="91" d="100"/>
        </p:scale>
        <p:origin x="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18/7/27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894349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18/7/27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121778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lgn="l"/>
            <a:endParaRPr kumimoji="1" lang="zh-CN" altLang="en-US" dirty="0"/>
          </a:p>
        </p:txBody>
      </p:sp>
      <p:sp>
        <p:nvSpPr>
          <p:cNvPr id="4" name="幻灯片编号占位符 3"/>
          <p:cNvSpPr>
            <a:spLocks noGrp="1"/>
          </p:cNvSpPr>
          <p:nvPr>
            <p:ph type="sldNum" sz="quarter" idx="10"/>
          </p:nvPr>
        </p:nvSpPr>
        <p:spPr/>
        <p:txBody>
          <a:bodyPr/>
          <a:lstStyle/>
          <a:p>
            <a:fld id="{86D5BFBE-1D22-4983-AF7B-BB8E7D1CE220}" type="slidenum">
              <a:rPr lang="zh-CN" altLang="en-US" smtClean="0"/>
              <a:t>1</a:t>
            </a:fld>
            <a:endParaRPr lang="zh-CN" altLang="en-US"/>
          </a:p>
        </p:txBody>
      </p:sp>
    </p:spTree>
    <p:extLst>
      <p:ext uri="{BB962C8B-B14F-4D97-AF65-F5344CB8AC3E}">
        <p14:creationId xmlns:p14="http://schemas.microsoft.com/office/powerpoint/2010/main" val="1759190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14</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497989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6D5BFBE-1D22-4983-AF7B-BB8E7D1CE220}" type="slidenum">
              <a:rPr lang="zh-CN" altLang="en-US" smtClean="0"/>
              <a:t>15</a:t>
            </a:fld>
            <a:endParaRPr lang="zh-CN" altLang="en-US"/>
          </a:p>
        </p:txBody>
      </p:sp>
    </p:spTree>
    <p:extLst>
      <p:ext uri="{BB962C8B-B14F-4D97-AF65-F5344CB8AC3E}">
        <p14:creationId xmlns:p14="http://schemas.microsoft.com/office/powerpoint/2010/main" val="95950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r>
              <a:rPr lang="zh-CN" altLang="en-US" sz="1100">
                <a:sym typeface="+mn-ea"/>
              </a:rPr>
              <a:t>肿瘤早期获得的拷贝数扩增事件，不仅对研究肿瘤增殖有重要意义，对临床诊断也有重要意义。</a:t>
            </a: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2</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153562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3</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179156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4</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96065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5</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86326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r>
              <a:rPr lang="zh-CN" altLang="en-US" sz="1100" dirty="0">
                <a:sym typeface="+mn-ea"/>
              </a:rPr>
              <a:t>Fig. S15. Estimates of π0 with 95% bootstrap confidence intervals for all ovarian samples. The full MLE (a), partial MLE (b) and Bayesian estimates (c) with their corresponding confidence intervals are shown for each sample. Regions of CNLOH are marked with a circle, those from a single gain are marked with a triangle. Regions from different samples are separated by dashed lines. The CNLOH of 17p is shown in red. Above each region, the number of mutations (N) identified in the region is indicated</a:t>
            </a:r>
            <a:r>
              <a:rPr lang="zh-CN" altLang="en-US" sz="1100" dirty="0" smtClean="0">
                <a:sym typeface="+mn-ea"/>
              </a:rPr>
              <a:t>.</a:t>
            </a:r>
            <a:endParaRPr lang="en-US" altLang="zh-CN" sz="1100" dirty="0" smtClean="0">
              <a:sym typeface="+mn-ea"/>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large number of aberrations present in ovarian tumors allows us to observe the general trajectory of chromosomal amp- </a:t>
            </a:r>
            <a:r>
              <a:rPr lang="en-US" sz="1200" kern="1200" dirty="0" err="1" smtClean="0">
                <a:solidFill>
                  <a:schemeClr val="tx1"/>
                </a:solidFill>
                <a:effectLst/>
                <a:latin typeface="+mn-lt"/>
                <a:ea typeface="+mn-ea"/>
                <a:cs typeface="+mn-cs"/>
              </a:rPr>
              <a:t>lifications</a:t>
            </a:r>
            <a:r>
              <a:rPr lang="en-US" sz="1200" kern="1200" dirty="0" smtClean="0">
                <a:solidFill>
                  <a:schemeClr val="tx1"/>
                </a:solidFill>
                <a:effectLst/>
                <a:latin typeface="+mn-lt"/>
                <a:ea typeface="+mn-ea"/>
                <a:cs typeface="+mn-cs"/>
              </a:rPr>
              <a:t> (Supplemental Fig. S15). The five tumors present </a:t>
            </a:r>
            <a:r>
              <a:rPr lang="en-US" sz="1200" kern="1200" dirty="0" err="1" smtClean="0">
                <a:solidFill>
                  <a:schemeClr val="tx1"/>
                </a:solidFill>
                <a:effectLst/>
                <a:latin typeface="+mn-lt"/>
                <a:ea typeface="+mn-ea"/>
                <a:cs typeface="+mn-cs"/>
              </a:rPr>
              <a:t>dif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ferent</a:t>
            </a:r>
            <a:r>
              <a:rPr lang="en-US" sz="1200" kern="1200" dirty="0" smtClean="0">
                <a:solidFill>
                  <a:schemeClr val="tx1"/>
                </a:solidFill>
                <a:effectLst/>
                <a:latin typeface="+mn-lt"/>
                <a:ea typeface="+mn-ea"/>
                <a:cs typeface="+mn-cs"/>
              </a:rPr>
              <a:t> general profiles. Two tumors (13-0890 and 13-1411) have events that are clearly separated through time and span the range of (relative) time, whereas events from other three tumors are estimated to have occurred over a small range of time, suggesting a short duration of rapid copy-number change. </a:t>
            </a:r>
            <a:r>
              <a:rPr lang="en-US" sz="1200" kern="1200" smtClean="0">
                <a:solidFill>
                  <a:schemeClr val="tx1"/>
                </a:solidFill>
                <a:effectLst/>
                <a:latin typeface="+mn-lt"/>
                <a:ea typeface="+mn-ea"/>
                <a:cs typeface="+mn-cs"/>
              </a:rPr>
              <a:t>This suggests the possibility of two different biological mechanisms in use, with some tumors starting with a whole-genome duplication whereas other tumors steadily accumulate copy-number changes. </a:t>
            </a:r>
            <a:endParaRPr lang="en-US" sz="1100" smtClean="0"/>
          </a:p>
          <a:p>
            <a:pPr lvl="0">
              <a:lnSpc>
                <a:spcPct val="80000"/>
              </a:lnSpc>
            </a:pPr>
            <a:endParaRPr lang="zh-CN" altLang="en-US" sz="1100" dirty="0">
              <a:sym typeface="+mn-ea"/>
            </a:endParaRPr>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10</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96857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zh-CN" sz="1100" dirty="0" err="1" smtClean="0"/>
              <a:t>cancerTiming</a:t>
            </a:r>
            <a:r>
              <a:rPr lang="zh-CN" altLang="en-US" sz="1100" dirty="0" smtClean="0"/>
              <a:t>（</a:t>
            </a:r>
            <a:r>
              <a:rPr lang="en-US" altLang="zh-CN" sz="1100" dirty="0" err="1" smtClean="0"/>
              <a:t>eventTiming</a:t>
            </a:r>
            <a:r>
              <a:rPr lang="zh-CN" altLang="en-US" sz="1100" dirty="0" smtClean="0"/>
              <a:t>函数）只有输出每个位点的</a:t>
            </a:r>
            <a:r>
              <a:rPr lang="en-US" altLang="zh-CN" sz="1100" dirty="0" smtClean="0"/>
              <a:t>q</a:t>
            </a:r>
            <a:r>
              <a:rPr lang="zh-CN" altLang="en-US" sz="1100" dirty="0" smtClean="0"/>
              <a:t>，不支持每个突变位点的 </a:t>
            </a:r>
            <a:r>
              <a:rPr lang="en-US" altLang="zh-CN" sz="1100" dirty="0" smtClean="0"/>
              <a:t>π </a:t>
            </a:r>
            <a:r>
              <a:rPr lang="zh-CN" altLang="en-US" sz="1100" dirty="0" smtClean="0"/>
              <a:t>的计算。</a:t>
            </a:r>
            <a:r>
              <a:rPr lang="en-US" altLang="zh-CN" sz="1100" dirty="0" smtClean="0"/>
              <a:t>CNLOH</a:t>
            </a:r>
            <a:r>
              <a:rPr lang="zh-CN" altLang="en-US" sz="1100" dirty="0" smtClean="0"/>
              <a:t>区域</a:t>
            </a:r>
            <a:r>
              <a:rPr lang="en-US" altLang="zh-CN" sz="1100" dirty="0" smtClean="0"/>
              <a:t>TP53</a:t>
            </a:r>
            <a:r>
              <a:rPr lang="zh-CN" altLang="en-US" sz="1100" dirty="0" smtClean="0"/>
              <a:t>突变发生在</a:t>
            </a:r>
            <a:r>
              <a:rPr lang="en-US" altLang="zh-CN" sz="1100" dirty="0" smtClean="0"/>
              <a:t>π 0</a:t>
            </a:r>
            <a:r>
              <a:rPr lang="zh-CN" altLang="en-US" sz="1100" dirty="0" smtClean="0"/>
              <a:t>还是</a:t>
            </a:r>
            <a:r>
              <a:rPr lang="en-US" altLang="zh-CN" sz="1100" dirty="0" smtClean="0"/>
              <a:t>π 1</a:t>
            </a:r>
            <a:r>
              <a:rPr lang="zh-CN" altLang="en-US" sz="1100" dirty="0" smtClean="0"/>
              <a:t>，可以根据</a:t>
            </a:r>
            <a:r>
              <a:rPr lang="en-US" altLang="zh-CN" sz="1100" dirty="0" smtClean="0"/>
              <a:t>TP53</a:t>
            </a:r>
            <a:r>
              <a:rPr lang="zh-CN" altLang="en-US" sz="1100" dirty="0" smtClean="0"/>
              <a:t>位点是纯合突变还是杂合突变进行推断，如果是纯合突变（即等位频率为</a:t>
            </a:r>
            <a:r>
              <a:rPr lang="en-US" altLang="zh-CN" sz="1100" dirty="0" smtClean="0"/>
              <a:t>2/2</a:t>
            </a:r>
            <a:r>
              <a:rPr lang="zh-CN" altLang="en-US" sz="1100" dirty="0" smtClean="0"/>
              <a:t>，理论上</a:t>
            </a:r>
            <a:r>
              <a:rPr lang="en-US" altLang="zh-CN" sz="1100" dirty="0" smtClean="0"/>
              <a:t>q(2/2)</a:t>
            </a:r>
            <a:r>
              <a:rPr lang="zh-CN" altLang="en-US" sz="1100" dirty="0" smtClean="0"/>
              <a:t>比较大），可以推断</a:t>
            </a:r>
            <a:r>
              <a:rPr lang="en-US" altLang="zh-CN" sz="1100" dirty="0" smtClean="0"/>
              <a:t>TP53</a:t>
            </a:r>
            <a:r>
              <a:rPr lang="zh-CN" altLang="en-US" sz="1100" dirty="0" smtClean="0"/>
              <a:t>突变发生在</a:t>
            </a:r>
            <a:r>
              <a:rPr lang="en-US" altLang="zh-CN" sz="1100" dirty="0" smtClean="0"/>
              <a:t>π 0</a:t>
            </a:r>
            <a:r>
              <a:rPr lang="zh-CN" altLang="en-US" sz="1100" dirty="0" smtClean="0"/>
              <a:t>阶段，如果是杂合突变（即等位频率为</a:t>
            </a:r>
            <a:r>
              <a:rPr lang="en-US" altLang="zh-CN" sz="1100" dirty="0" smtClean="0"/>
              <a:t>1/2</a:t>
            </a:r>
            <a:r>
              <a:rPr lang="zh-CN" altLang="en-US" sz="1100" dirty="0" smtClean="0"/>
              <a:t>，理论上</a:t>
            </a:r>
            <a:r>
              <a:rPr lang="en-US" altLang="zh-CN" sz="1100" dirty="0" smtClean="0"/>
              <a:t>q(1/2)</a:t>
            </a:r>
            <a:r>
              <a:rPr lang="zh-CN" altLang="en-US" sz="1100" dirty="0" smtClean="0"/>
              <a:t>比较大），可以推断</a:t>
            </a:r>
            <a:r>
              <a:rPr lang="en-US" altLang="zh-CN" sz="1100" dirty="0" smtClean="0"/>
              <a:t>TP53</a:t>
            </a:r>
            <a:r>
              <a:rPr lang="zh-CN" altLang="en-US" sz="1100" dirty="0" smtClean="0"/>
              <a:t>突变发生在</a:t>
            </a:r>
            <a:r>
              <a:rPr lang="en-US" altLang="zh-CN" sz="1100" dirty="0" smtClean="0"/>
              <a:t>π 1</a:t>
            </a:r>
            <a:r>
              <a:rPr lang="zh-CN" altLang="en-US" sz="1100" smtClean="0"/>
              <a:t>阶段。</a:t>
            </a:r>
            <a:endParaRPr lang="en-US" altLang="zh-CN" sz="1100" smtClean="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11</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127778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12</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95831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 name="备注占位符 2"/>
          <p:cNvSpPr>
            <a:spLocks noGrp="1"/>
          </p:cNvSpPr>
          <p:nvPr>
            <p:ph type="body" idx="1"/>
          </p:nvPr>
        </p:nvSpPr>
        <p:spPr/>
        <p:txBody>
          <a:bodyPr lIns="91440" tIns="45720" rIns="91440" bIns="45720" rtlCol="0"/>
          <a:lstStyle/>
          <a:p>
            <a:pPr lvl="0">
              <a:lnSpc>
                <a:spcPct val="80000"/>
              </a:lnSpc>
            </a:pPr>
            <a:endParaRPr lang="zh-CN" altLang="en-US" sz="1100" dirty="0"/>
          </a:p>
        </p:txBody>
      </p:sp>
      <p:sp>
        <p:nvSpPr>
          <p:cNvPr id="4" name="灯片编号占位符 3"/>
          <p:cNvSpPr txBox="1">
            <a:spLocks noGrp="1"/>
          </p:cNvSpPr>
          <p:nvPr>
            <p:ph type="sldNum" sz="quarter"/>
          </p:nvPr>
        </p:nvSpPr>
        <p:spPr>
          <a:noFill/>
        </p:spPr>
        <p:txBody>
          <a:bodyPr lIns="91440" tIns="45720" rIns="91440" bIns="45720" rtlCol="0" anchor="b"/>
          <a:lstStyle/>
          <a:p>
            <a:pPr lvl="0" algn="r" eaLnBrk="1" hangingPunct="1"/>
            <a:fld id="{9A0DB2DC-4C9A-4742-B13C-FB6460FD3503}" type="slidenum">
              <a:rPr lang="zh-CN" altLang="en-US" sz="1200" dirty="0">
                <a:latin typeface="Calibri" panose="020F0502020204030204" pitchFamily="34" charset="0"/>
              </a:rPr>
              <a:t>13</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31665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000"/>
            </a:lvl1p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lgn="l">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970222"/>
          </a:xfrm>
        </p:spPr>
        <p:txBody>
          <a:bodyPr/>
          <a:lstStyle>
            <a:lvl1pPr algn="ct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44793" y="1567346"/>
            <a:ext cx="3526380" cy="710095"/>
          </a:xfrm>
        </p:spPr>
        <p:txBody>
          <a:bodyPr anchor="ctr" anchorCtr="0">
            <a:norm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p>
        </p:txBody>
      </p:sp>
      <p:sp>
        <p:nvSpPr>
          <p:cNvPr id="4" name="内容占位符 3"/>
          <p:cNvSpPr>
            <a:spLocks noGrp="1"/>
          </p:cNvSpPr>
          <p:nvPr>
            <p:ph sz="half" idx="2"/>
          </p:nvPr>
        </p:nvSpPr>
        <p:spPr>
          <a:xfrm>
            <a:off x="944793" y="2338388"/>
            <a:ext cx="3526380" cy="3785964"/>
          </a:xfrm>
        </p:spPr>
        <p:txBody>
          <a:bodyPr>
            <a:normAutofit/>
          </a:bodyPr>
          <a:lstStyle>
            <a:lvl1pPr>
              <a:defRPr sz="1800"/>
            </a:lvl1pPr>
            <a:lvl2pPr>
              <a:defRPr sz="1500"/>
            </a:lvl2pPr>
            <a:lvl3pPr>
              <a:defRPr sz="135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717212" y="1567346"/>
            <a:ext cx="3526381" cy="710095"/>
          </a:xfrm>
        </p:spPr>
        <p:txBody>
          <a:bodyPr vert="horz" lIns="91440" tIns="45720" rIns="91440" bIns="45720" rtlCol="0" anchor="ctr" anchorCtr="0">
            <a:normAutofit/>
          </a:bodyPr>
          <a:lstStyle>
            <a:lvl1pPr marL="171450" indent="-171450">
              <a:buNone/>
              <a:defRPr lang="zh-CN" altLang="en-US" b="0" smtClean="0"/>
            </a:lvl1pPr>
          </a:lstStyle>
          <a:p>
            <a:pPr marL="0" lvl="0" indent="0"/>
            <a:r>
              <a:rPr lang="zh-CN" altLang="en-US" smtClean="0"/>
              <a:t>单击此处编辑母版文本样式</a:t>
            </a:r>
          </a:p>
        </p:txBody>
      </p:sp>
      <p:sp>
        <p:nvSpPr>
          <p:cNvPr id="6" name="内容占位符 5"/>
          <p:cNvSpPr>
            <a:spLocks noGrp="1"/>
          </p:cNvSpPr>
          <p:nvPr>
            <p:ph sz="quarter" idx="4"/>
          </p:nvPr>
        </p:nvSpPr>
        <p:spPr>
          <a:xfrm>
            <a:off x="4717212" y="2357460"/>
            <a:ext cx="3526381" cy="3766892"/>
          </a:xfrm>
        </p:spPr>
        <p:txBody>
          <a:bodyPr>
            <a:normAutofit/>
          </a:bodyPr>
          <a:lstStyle>
            <a:lvl1pPr>
              <a:defRPr sz="1800"/>
            </a:lvl1pPr>
            <a:lvl2pPr>
              <a:defRPr sz="1500"/>
            </a:lvl2pPr>
            <a:lvl3pPr>
              <a:defRPr sz="135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95638" cy="1600200"/>
          </a:xfrm>
        </p:spPr>
        <p:txBody>
          <a:bodyPr anchor="t" anchorCtr="0">
            <a:normAutofit/>
          </a:bodyPr>
          <a:lstStyle>
            <a:lvl1pPr>
              <a:defRPr sz="3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4038600" y="457201"/>
            <a:ext cx="4477941"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95638"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lgn="l">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lgn="l">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970222"/>
          </a:xfrm>
        </p:spPr>
        <p:txBody>
          <a:bodyPr/>
          <a:lstStyle>
            <a:lvl1pPr algn="ct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944793" y="1567346"/>
            <a:ext cx="3526380" cy="710095"/>
          </a:xfrm>
        </p:spPr>
        <p:txBody>
          <a:bodyPr anchor="ctr" anchorCtr="0">
            <a:norm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p>
        </p:txBody>
      </p:sp>
      <p:sp>
        <p:nvSpPr>
          <p:cNvPr id="4" name="内容占位符 3"/>
          <p:cNvSpPr>
            <a:spLocks noGrp="1"/>
          </p:cNvSpPr>
          <p:nvPr>
            <p:ph sz="half" idx="2"/>
          </p:nvPr>
        </p:nvSpPr>
        <p:spPr>
          <a:xfrm>
            <a:off x="944793" y="2338388"/>
            <a:ext cx="3526380" cy="3785964"/>
          </a:xfrm>
        </p:spPr>
        <p:txBody>
          <a:bodyPr>
            <a:normAutofit/>
          </a:bodyPr>
          <a:lstStyle>
            <a:lvl1pPr>
              <a:defRPr sz="1800"/>
            </a:lvl1pPr>
            <a:lvl2pPr>
              <a:defRPr sz="1500"/>
            </a:lvl2pPr>
            <a:lvl3pPr>
              <a:defRPr sz="1350"/>
            </a:lvl3pPr>
            <a:lvl4pPr>
              <a:defRPr sz="12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717212" y="1567346"/>
            <a:ext cx="3526381" cy="710095"/>
          </a:xfrm>
        </p:spPr>
        <p:txBody>
          <a:bodyPr vert="horz" lIns="91440" tIns="45720" rIns="91440" bIns="45720" rtlCol="0" anchor="ctr" anchorCtr="0">
            <a:normAutofit/>
          </a:bodyPr>
          <a:lstStyle>
            <a:lvl1pPr marL="171450" indent="-171450">
              <a:buNone/>
              <a:defRPr lang="zh-CN" altLang="en-US" b="0" smtClean="0"/>
            </a:lvl1pPr>
          </a:lstStyle>
          <a:p>
            <a:pPr marL="0" lvl="0" indent="0"/>
            <a:r>
              <a:rPr lang="zh-CN" altLang="en-US" smtClean="0"/>
              <a:t>单击此处编辑母版文本样式</a:t>
            </a:r>
          </a:p>
        </p:txBody>
      </p:sp>
      <p:sp>
        <p:nvSpPr>
          <p:cNvPr id="6" name="内容占位符 5"/>
          <p:cNvSpPr>
            <a:spLocks noGrp="1"/>
          </p:cNvSpPr>
          <p:nvPr>
            <p:ph sz="quarter" idx="4"/>
          </p:nvPr>
        </p:nvSpPr>
        <p:spPr>
          <a:xfrm>
            <a:off x="4717212" y="2357460"/>
            <a:ext cx="3526381" cy="3766892"/>
          </a:xfrm>
        </p:spPr>
        <p:txBody>
          <a:bodyPr>
            <a:normAutofit/>
          </a:bodyPr>
          <a:lstStyle>
            <a:lvl1pPr>
              <a:defRPr sz="1800"/>
            </a:lvl1pPr>
            <a:lvl2pPr>
              <a:defRPr sz="1500"/>
            </a:lvl2pPr>
            <a:lvl3pPr>
              <a:defRPr sz="135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95638" cy="1600200"/>
          </a:xfrm>
        </p:spPr>
        <p:txBody>
          <a:bodyPr anchor="t" anchorCtr="0">
            <a:normAutofit/>
          </a:bodyPr>
          <a:lstStyle>
            <a:lvl1pPr>
              <a:defRPr sz="30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4038600" y="457201"/>
            <a:ext cx="4477941"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95638" cy="381158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18/7/27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2D8B7E61-EC5A-4597-A9B3-7B7271614795}" type="datetimeFigureOut">
              <a:rPr lang="zh-CN" altLang="en-US" smtClean="0"/>
              <a:t>18/7/27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DDF12D-ABEE-4854-8994-B8B961F5CB4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B7E61-EC5A-4597-A9B3-7B7271614795}" type="datetimeFigureOut">
              <a:rPr lang="zh-CN" altLang="en-US" smtClean="0"/>
              <a:t>18/7/27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DDF12D-ABEE-4854-8994-B8B961F5CB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t>18/7/27</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1776533"/>
            <a:ext cx="9144000" cy="1753235"/>
          </a:xfrm>
          <a:prstGeom prst="rect">
            <a:avLst/>
          </a:prstGeom>
          <a:noFill/>
        </p:spPr>
        <p:txBody>
          <a:bodyPr wrap="square" rtlCol="0">
            <a:spAutoFit/>
          </a:bodyPr>
          <a:lstStyle/>
          <a:p>
            <a:pPr marL="0" lvl="2" algn="ctr"/>
            <a:r>
              <a:rPr sz="3600" b="1" dirty="0">
                <a:ea typeface="华文宋体" panose="02010600040101010101" charset="-122"/>
              </a:rPr>
              <a:t>Methods and challenges in timing chromosomal abnormalities</a:t>
            </a:r>
          </a:p>
          <a:p>
            <a:pPr marL="0" lvl="2" algn="ctr"/>
            <a:r>
              <a:rPr sz="3600" b="1" dirty="0">
                <a:ea typeface="华文宋体" panose="02010600040101010101" charset="-122"/>
              </a:rPr>
              <a:t>within cancer samples</a:t>
            </a:r>
          </a:p>
        </p:txBody>
      </p:sp>
      <p:sp>
        <p:nvSpPr>
          <p:cNvPr id="4" name="文本框 3"/>
          <p:cNvSpPr txBox="1"/>
          <p:nvPr/>
        </p:nvSpPr>
        <p:spPr>
          <a:xfrm>
            <a:off x="1193800" y="4180840"/>
            <a:ext cx="7333615" cy="883920"/>
          </a:xfrm>
          <a:prstGeom prst="rect">
            <a:avLst/>
          </a:prstGeom>
          <a:noFill/>
        </p:spPr>
        <p:txBody>
          <a:bodyPr wrap="square" rtlCol="0" anchor="t">
            <a:spAutoFit/>
          </a:bodyPr>
          <a:lstStyle/>
          <a:p>
            <a:pPr algn="ctr">
              <a:lnSpc>
                <a:spcPct val="90000"/>
              </a:lnSpc>
              <a:spcBef>
                <a:spcPts val="1000"/>
              </a:spcBef>
              <a:buFont typeface="Arial" panose="020B0604020202020204"/>
            </a:pPr>
            <a:r>
              <a:rPr kumimoji="1" lang="zh-CN" altLang="en-US" sz="2400" dirty="0" smtClean="0">
                <a:latin typeface="微软雅黑" panose="020B0503020204020204" charset="-122"/>
                <a:ea typeface="微软雅黑" panose="020B0503020204020204" charset="-122"/>
                <a:cs typeface="微软雅黑" panose="020B0503020204020204" charset="-122"/>
                <a:sym typeface="+mn-ea"/>
              </a:rPr>
              <a:t>分享人: 林丹</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a:p>
            <a:pPr algn="ctr">
              <a:lnSpc>
                <a:spcPct val="90000"/>
              </a:lnSpc>
              <a:spcBef>
                <a:spcPts val="1000"/>
              </a:spcBef>
              <a:buFont typeface="Arial" panose="020B0604020202020204"/>
            </a:pPr>
            <a:r>
              <a:rPr kumimoji="1" lang="zh-CN" altLang="en-US" sz="2400" dirty="0" smtClean="0">
                <a:latin typeface="微软雅黑" panose="020B0503020204020204" charset="-122"/>
                <a:ea typeface="微软雅黑" panose="020B0503020204020204" charset="-122"/>
                <a:cs typeface="微软雅黑" panose="020B0503020204020204" charset="-122"/>
                <a:sym typeface="+mn-ea"/>
              </a:rPr>
              <a:t>时间：201807</a:t>
            </a:r>
            <a:r>
              <a:rPr kumimoji="1" lang="en-US" altLang="zh-CN" sz="2400" dirty="0" smtClean="0">
                <a:latin typeface="微软雅黑" panose="020B0503020204020204" charset="-122"/>
                <a:ea typeface="微软雅黑" panose="020B0503020204020204" charset="-122"/>
                <a:cs typeface="微软雅黑" panose="020B0503020204020204" charset="-122"/>
                <a:sym typeface="+mn-ea"/>
              </a:rPr>
              <a:t>2</a:t>
            </a:r>
            <a:r>
              <a:rPr kumimoji="1" lang="zh-CN" altLang="en-US" sz="2400" dirty="0" smtClean="0">
                <a:latin typeface="微软雅黑" panose="020B0503020204020204" charset="-122"/>
                <a:ea typeface="微软雅黑" panose="020B0503020204020204" charset="-122"/>
                <a:cs typeface="微软雅黑" panose="020B0503020204020204" charset="-122"/>
                <a:sym typeface="+mn-ea"/>
              </a:rPr>
              <a:t>6</a:t>
            </a: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zh-CN" altLang="en-US" sz="4000" b="1" noProof="0" dirty="0">
                <a:ln>
                  <a:noFill/>
                </a:ln>
                <a:uLnTx/>
                <a:uFillTx/>
                <a:latin typeface="+mn-lt"/>
                <a:cs typeface="Times New Roman" panose="02020603050405020304" pitchFamily="18" charset="0"/>
                <a:sym typeface="+mn-ea"/>
              </a:rPr>
              <a:t>案例</a:t>
            </a:r>
          </a:p>
        </p:txBody>
      </p:sp>
      <p:pic>
        <p:nvPicPr>
          <p:cNvPr id="5" name="图片 4" descr="{4EFC70F2-075A-E976-2718-86C7D5372BB3}"/>
          <p:cNvPicPr>
            <a:picLocks noChangeAspect="1"/>
          </p:cNvPicPr>
          <p:nvPr/>
        </p:nvPicPr>
        <p:blipFill>
          <a:blip r:embed="rId3"/>
          <a:stretch>
            <a:fillRect/>
          </a:stretch>
        </p:blipFill>
        <p:spPr>
          <a:xfrm>
            <a:off x="529907" y="785813"/>
            <a:ext cx="8108315" cy="3502660"/>
          </a:xfrm>
          <a:prstGeom prst="rect">
            <a:avLst/>
          </a:prstGeom>
        </p:spPr>
      </p:pic>
      <p:sp>
        <p:nvSpPr>
          <p:cNvPr id="2" name="文本框 1"/>
          <p:cNvSpPr txBox="1"/>
          <p:nvPr/>
        </p:nvSpPr>
        <p:spPr>
          <a:xfrm>
            <a:off x="316865" y="4133019"/>
            <a:ext cx="4190071" cy="2176679"/>
          </a:xfrm>
          <a:prstGeom prst="rect">
            <a:avLst/>
          </a:prstGeom>
          <a:noFill/>
        </p:spPr>
        <p:txBody>
          <a:bodyPr wrap="square" rtlCol="0" anchor="t">
            <a:spAutoFit/>
          </a:bodyPr>
          <a:lstStyle/>
          <a:p>
            <a:r>
              <a:rPr lang="zh-CN" altLang="en-US" sz="1200" dirty="0"/>
              <a:t> CNLOH events involving the region containing TP53 are present in four of the five ovarian samples, and TP53 mutations are found in all four of these regions. Three of these TP53 mutations clearly occurred before the CNLO</a:t>
            </a:r>
            <a:r>
              <a:rPr lang="en-US" altLang="zh-CN" sz="1200" dirty="0" smtClean="0"/>
              <a:t>H</a:t>
            </a:r>
          </a:p>
          <a:p>
            <a:r>
              <a:rPr lang="en-US" altLang="zh-CN" sz="1200" dirty="0" err="1"/>
              <a:t>cancerTiming</a:t>
            </a:r>
            <a:r>
              <a:rPr lang="zh-CN" altLang="en-US" sz="1200" dirty="0"/>
              <a:t>（</a:t>
            </a:r>
            <a:r>
              <a:rPr lang="en-US" altLang="zh-CN" sz="1200" dirty="0" err="1"/>
              <a:t>eventTiming</a:t>
            </a:r>
            <a:r>
              <a:rPr lang="zh-CN" altLang="en-US" sz="1200" dirty="0"/>
              <a:t>函数）只有输出每个位点的</a:t>
            </a:r>
            <a:r>
              <a:rPr lang="en-US" altLang="zh-CN" sz="1200" dirty="0"/>
              <a:t>q</a:t>
            </a:r>
            <a:r>
              <a:rPr lang="zh-CN" altLang="en-US" sz="1200" dirty="0"/>
              <a:t>，不支持每个突变位点的 </a:t>
            </a:r>
            <a:r>
              <a:rPr lang="en-US" altLang="zh-CN" sz="1200" dirty="0"/>
              <a:t>π </a:t>
            </a:r>
            <a:r>
              <a:rPr lang="zh-CN" altLang="en-US" sz="1200" dirty="0"/>
              <a:t>的计算。</a:t>
            </a:r>
            <a:r>
              <a:rPr lang="en-US" altLang="zh-CN" sz="1200" dirty="0"/>
              <a:t>CNLOH</a:t>
            </a:r>
            <a:r>
              <a:rPr lang="zh-CN" altLang="en-US" sz="1200" dirty="0"/>
              <a:t>区域</a:t>
            </a:r>
            <a:r>
              <a:rPr lang="en-US" altLang="zh-CN" sz="1200" dirty="0"/>
              <a:t>TP53</a:t>
            </a:r>
            <a:r>
              <a:rPr lang="zh-CN" altLang="en-US" sz="1200" dirty="0"/>
              <a:t>突变发生在</a:t>
            </a:r>
            <a:r>
              <a:rPr lang="en-US" altLang="zh-CN" sz="1200" dirty="0"/>
              <a:t>π 0</a:t>
            </a:r>
            <a:r>
              <a:rPr lang="zh-CN" altLang="en-US" sz="1200" dirty="0"/>
              <a:t>还是</a:t>
            </a:r>
            <a:r>
              <a:rPr lang="en-US" altLang="zh-CN" sz="1200" dirty="0"/>
              <a:t>π 1</a:t>
            </a:r>
            <a:r>
              <a:rPr lang="zh-CN" altLang="en-US" sz="1200" dirty="0"/>
              <a:t>，可以根据</a:t>
            </a:r>
            <a:r>
              <a:rPr lang="en-US" altLang="zh-CN" sz="1200" dirty="0"/>
              <a:t>TP53</a:t>
            </a:r>
            <a:r>
              <a:rPr lang="zh-CN" altLang="en-US" sz="1200" dirty="0"/>
              <a:t>位点是纯合突变还是杂合突变进行推断，如果是纯合突变（即等位频率为</a:t>
            </a:r>
            <a:r>
              <a:rPr lang="en-US" altLang="zh-CN" sz="1200" dirty="0"/>
              <a:t>2/2</a:t>
            </a:r>
            <a:r>
              <a:rPr lang="zh-CN" altLang="en-US" sz="1200" dirty="0"/>
              <a:t>，理论上</a:t>
            </a:r>
            <a:r>
              <a:rPr lang="en-US" altLang="zh-CN" sz="1200" dirty="0"/>
              <a:t>q(2/2)</a:t>
            </a:r>
            <a:r>
              <a:rPr lang="zh-CN" altLang="en-US" sz="1200" dirty="0"/>
              <a:t>比较大），可以推断</a:t>
            </a:r>
            <a:r>
              <a:rPr lang="en-US" altLang="zh-CN" sz="1200" dirty="0"/>
              <a:t>TP53</a:t>
            </a:r>
            <a:r>
              <a:rPr lang="zh-CN" altLang="en-US" sz="1200" dirty="0"/>
              <a:t>突变发生在</a:t>
            </a:r>
            <a:r>
              <a:rPr lang="en-US" altLang="zh-CN" sz="1200" dirty="0"/>
              <a:t>π 0</a:t>
            </a:r>
            <a:r>
              <a:rPr lang="zh-CN" altLang="en-US" sz="1200" dirty="0"/>
              <a:t>阶段，如果是杂合突变（即等位频率为</a:t>
            </a:r>
            <a:r>
              <a:rPr lang="en-US" altLang="zh-CN" sz="1200" dirty="0"/>
              <a:t>1/2</a:t>
            </a:r>
            <a:r>
              <a:rPr lang="zh-CN" altLang="en-US" sz="1200" dirty="0"/>
              <a:t>，理论上</a:t>
            </a:r>
            <a:r>
              <a:rPr lang="en-US" altLang="zh-CN" sz="1200" dirty="0"/>
              <a:t>q(1/2)</a:t>
            </a:r>
            <a:r>
              <a:rPr lang="zh-CN" altLang="en-US" sz="1200" dirty="0"/>
              <a:t>比较大），可以推断</a:t>
            </a:r>
            <a:r>
              <a:rPr lang="en-US" altLang="zh-CN" sz="1200" dirty="0"/>
              <a:t>TP53</a:t>
            </a:r>
            <a:r>
              <a:rPr lang="zh-CN" altLang="en-US" sz="1200" dirty="0"/>
              <a:t>突变发生在</a:t>
            </a:r>
            <a:r>
              <a:rPr lang="en-US" altLang="zh-CN" sz="1200" dirty="0"/>
              <a:t>π 1</a:t>
            </a:r>
            <a:r>
              <a:rPr lang="zh-CN" altLang="en-US" sz="1200" dirty="0"/>
              <a:t>阶段。</a:t>
            </a:r>
            <a:endParaRPr lang="en-US" altLang="zh-CN" sz="1200" dirty="0"/>
          </a:p>
        </p:txBody>
      </p:sp>
      <p:sp>
        <p:nvSpPr>
          <p:cNvPr id="3" name="Rectangle 2"/>
          <p:cNvSpPr/>
          <p:nvPr/>
        </p:nvSpPr>
        <p:spPr>
          <a:xfrm>
            <a:off x="4937760" y="4288473"/>
            <a:ext cx="3700462" cy="1938992"/>
          </a:xfrm>
          <a:prstGeom prst="rect">
            <a:avLst/>
          </a:prstGeom>
        </p:spPr>
        <p:txBody>
          <a:bodyPr wrap="square">
            <a:spAutoFit/>
          </a:bodyPr>
          <a:lstStyle/>
          <a:p>
            <a:r>
              <a:rPr lang="en-US" sz="1200" dirty="0">
                <a:latin typeface="AdvTimes" charset="0"/>
              </a:rPr>
              <a:t>The five tumors present </a:t>
            </a:r>
            <a:r>
              <a:rPr lang="en-US" sz="1200" dirty="0" err="1">
                <a:latin typeface="AdvTimes" charset="0"/>
              </a:rPr>
              <a:t>dif</a:t>
            </a:r>
            <a:r>
              <a:rPr lang="en-US" sz="1200" dirty="0">
                <a:latin typeface="AdvTimes" charset="0"/>
              </a:rPr>
              <a:t>- </a:t>
            </a:r>
            <a:r>
              <a:rPr lang="en-US" sz="1200" dirty="0" err="1">
                <a:latin typeface="AdvTimes" charset="0"/>
              </a:rPr>
              <a:t>ferent</a:t>
            </a:r>
            <a:r>
              <a:rPr lang="en-US" sz="1200" dirty="0">
                <a:latin typeface="AdvTimes" charset="0"/>
              </a:rPr>
              <a:t> general profiles. Two tumors (13-0890 and 13-1411) have events that are clearly separated through time and span the range of (relative) time, whereas events from other three tumors are estimated to have occurred over a small range of time, suggesting a short duration of rapid copy-number change. This suggests the possibility of two different biological mechanisms in use, with some tumors starting with a whole-genome duplication whereas other tumors steadily accumulate copy-number changes. </a:t>
            </a:r>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idx="4294967295"/>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zh-CN" altLang="en-US" sz="4000" b="1" noProof="0" dirty="0">
                <a:ln>
                  <a:noFill/>
                </a:ln>
                <a:uLnTx/>
                <a:uFillTx/>
                <a:latin typeface="+mn-lt"/>
                <a:cs typeface="Times New Roman" panose="02020603050405020304" pitchFamily="18" charset="0"/>
                <a:sym typeface="+mn-ea"/>
              </a:rPr>
              <a:t>案例</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648" y="958540"/>
            <a:ext cx="6427359" cy="5744715"/>
          </a:xfrm>
          <a:prstGeom prst="rect">
            <a:avLst/>
          </a:prstGeom>
        </p:spPr>
      </p:pic>
    </p:spTree>
    <p:extLst>
      <p:ext uri="{BB962C8B-B14F-4D97-AF65-F5344CB8AC3E}">
        <p14:creationId xmlns:p14="http://schemas.microsoft.com/office/powerpoint/2010/main" val="1424491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zh-CN" altLang="en-US" sz="4000" b="1" noProof="0" dirty="0">
                <a:ln>
                  <a:noFill/>
                </a:ln>
                <a:uLnTx/>
                <a:uFillTx/>
                <a:latin typeface="+mn-lt"/>
                <a:cs typeface="Times New Roman" panose="02020603050405020304" pitchFamily="18" charset="0"/>
                <a:sym typeface="+mn-ea"/>
              </a:rPr>
              <a:t>函数使用方法</a:t>
            </a:r>
          </a:p>
        </p:txBody>
      </p:sp>
      <p:sp>
        <p:nvSpPr>
          <p:cNvPr id="102" name="文本框 101"/>
          <p:cNvSpPr txBox="1"/>
          <p:nvPr/>
        </p:nvSpPr>
        <p:spPr>
          <a:xfrm>
            <a:off x="317500" y="1007745"/>
            <a:ext cx="8404860" cy="5262245"/>
          </a:xfrm>
          <a:prstGeom prst="rect">
            <a:avLst/>
          </a:prstGeom>
          <a:noFill/>
          <a:ln w="9525">
            <a:noFill/>
          </a:ln>
        </p:spPr>
        <p:txBody>
          <a:bodyPr wrap="square">
            <a:spAutoFit/>
          </a:bodyPr>
          <a:lstStyle/>
          <a:p>
            <a:pPr indent="0"/>
            <a:r>
              <a:rPr lang="zh-CN" altLang="en-US" sz="1400" b="1">
                <a:latin typeface="Times" charset="0"/>
                <a:ea typeface="等线" panose="02010600030101010101" charset="-122"/>
              </a:rPr>
              <a:t>（一）</a:t>
            </a:r>
            <a:r>
              <a:rPr lang="en-US" sz="1400" b="1">
                <a:latin typeface="Times" charset="0"/>
                <a:ea typeface="等线" panose="02010600030101010101" charset="-122"/>
              </a:rPr>
              <a:t>makeEventHistory </a:t>
            </a:r>
            <a:r>
              <a:rPr lang="en-US" sz="1400" b="1">
                <a:latin typeface="Times" charset="0"/>
                <a:ea typeface="等线" panose="02010600030101010101" charset="-122"/>
                <a:cs typeface="Times" charset="0"/>
              </a:rPr>
              <a:t>    </a:t>
            </a:r>
            <a:r>
              <a:rPr lang="en-US" sz="1400" b="1" i="1">
                <a:latin typeface="Times" charset="0"/>
                <a:ea typeface="等线" panose="02010600030101010101" charset="-122"/>
              </a:rPr>
              <a:t>Create the event history matrix </a:t>
            </a:r>
            <a:endParaRPr lang="en-US" sz="1400" b="1">
              <a:latin typeface="Times" charset="0"/>
              <a:ea typeface="等线" panose="02010600030101010101" charset="-122"/>
            </a:endParaRPr>
          </a:p>
          <a:p>
            <a:pPr indent="0"/>
            <a:r>
              <a:rPr lang="en-US" sz="1400" b="0">
                <a:latin typeface="Times" charset="0"/>
                <a:ea typeface="等线" panose="02010600030101010101" charset="-122"/>
              </a:rPr>
              <a:t>Description </a:t>
            </a:r>
          </a:p>
          <a:p>
            <a:pPr indent="0"/>
            <a:r>
              <a:rPr lang="en-US" sz="1400" b="0">
                <a:latin typeface="Times" charset="0"/>
                <a:ea typeface="等线" panose="02010600030101010101" charset="-122"/>
              </a:rPr>
              <a:t>Create the event history matrix needed for the event timing algorithm </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b="0">
                <a:latin typeface="Calibri" panose="020F0502020204030204" pitchFamily="34" charset="0"/>
                <a:ea typeface="等线" panose="02010600030101010101" charset="-122"/>
                <a:cs typeface="Times New Roman" panose="02020603050405020304" pitchFamily="18" charset="0"/>
              </a:rPr>
              <a:t> </a:t>
            </a:r>
            <a:endParaRPr lang="zh-CN" sz="1400" b="0">
              <a:latin typeface="Calibri" panose="020F0502020204030204" pitchFamily="34" charset="0"/>
              <a:ea typeface="等线" panose="02010600030101010101" charset="-122"/>
            </a:endParaRPr>
          </a:p>
          <a:p>
            <a:pPr indent="0"/>
            <a:r>
              <a:rPr lang="zh-CN" sz="1400" b="0">
                <a:latin typeface="Calibri" panose="020F0502020204030204" pitchFamily="34" charset="0"/>
                <a:ea typeface="等线" panose="02010600030101010101" charset="-122"/>
              </a:rPr>
              <a:t>代码：</a:t>
            </a:r>
            <a:endParaRPr lang="en-US" sz="1400" b="0">
              <a:latin typeface="Times" charset="0"/>
              <a:ea typeface="等线" panose="02010600030101010101" charset="-122"/>
            </a:endParaRPr>
          </a:p>
          <a:p>
            <a:pPr indent="0"/>
            <a:r>
              <a:rPr lang="en-US" sz="1400" b="0">
                <a:latin typeface="Times" charset="0"/>
                <a:ea typeface="等线" panose="02010600030101010101" charset="-122"/>
              </a:rPr>
              <a:t>makeEventHistory(type="gain",totalCopy=8)</a:t>
            </a:r>
          </a:p>
          <a:p>
            <a:pPr indent="0"/>
            <a:r>
              <a:rPr lang="en-US" sz="1400" b="0">
                <a:latin typeface="Times" charset="0"/>
                <a:ea typeface="等线" panose="02010600030101010101" charset="-122"/>
              </a:rPr>
              <a:t>    makeEventHistory(type="gain",copies=c(1,4),totalCopy=5,onlyIdentifiable=FALSE)</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b="0">
                <a:latin typeface="Calibri" panose="020F0502020204030204" pitchFamily="34" charset="0"/>
                <a:ea typeface="等线" panose="02010600030101010101" charset="-122"/>
                <a:cs typeface="Times New Roman" panose="02020603050405020304" pitchFamily="18" charset="0"/>
              </a:rPr>
              <a:t> </a:t>
            </a:r>
          </a:p>
          <a:p>
            <a:pPr indent="0"/>
            <a:r>
              <a:rPr lang="en-US" sz="1400" b="1">
                <a:latin typeface="Calibri" panose="020F0502020204030204" pitchFamily="34" charset="0"/>
                <a:ea typeface="等线" panose="02010600030101010101" charset="-122"/>
                <a:cs typeface="Times New Roman" panose="02020603050405020304" pitchFamily="18" charset="0"/>
              </a:rPr>
              <a:t># LOH is only an option for totalCopy &lt;3.    S=2 type</a:t>
            </a:r>
            <a:r>
              <a:rPr lang="zh-CN" sz="1400" b="1">
                <a:latin typeface="Calibri" panose="020F0502020204030204" pitchFamily="34" charset="0"/>
                <a:ea typeface="等线" panose="02010600030101010101" charset="-122"/>
              </a:rPr>
              <a:t>为</a:t>
            </a:r>
            <a:r>
              <a:rPr lang="en-US" sz="1400" b="1">
                <a:latin typeface="Calibri" panose="020F0502020204030204" pitchFamily="34" charset="0"/>
                <a:ea typeface="等线" panose="02010600030101010101" charset="-122"/>
                <a:cs typeface="Times New Roman" panose="02020603050405020304" pitchFamily="18" charset="0"/>
              </a:rPr>
              <a:t>LOH</a:t>
            </a:r>
            <a:endParaRPr lang="en-US" sz="1400" b="0">
              <a:latin typeface="Calibri" panose="020F0502020204030204" pitchFamily="34" charset="0"/>
              <a:ea typeface="等线" panose="02010600030101010101" charset="-122"/>
              <a:cs typeface="Times New Roman" panose="02020603050405020304" pitchFamily="18" charset="0"/>
            </a:endParaRPr>
          </a:p>
          <a:p>
            <a:pPr indent="0"/>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b="0">
                <a:latin typeface="Calibri" panose="020F0502020204030204" pitchFamily="34" charset="0"/>
                <a:ea typeface="等线" panose="02010600030101010101" charset="-122"/>
                <a:cs typeface="Times New Roman" panose="02020603050405020304" pitchFamily="18" charset="0"/>
              </a:rPr>
              <a:t>makeEventHistory(type="LOH",totalCopy=2,onlyIdentifiable=FALSE)</a:t>
            </a:r>
          </a:p>
          <a:p>
            <a:pPr indent="0"/>
            <a:r>
              <a:rPr lang="en-US" sz="1400" b="0">
                <a:latin typeface="Calibri" panose="020F0502020204030204" pitchFamily="34" charset="0"/>
                <a:ea typeface="等线" panose="02010600030101010101" charset="-122"/>
                <a:cs typeface="Times New Roman" panose="02020603050405020304" pitchFamily="18" charset="0"/>
              </a:rPr>
              <a:t>$`1MLineage`</a:t>
            </a:r>
          </a:p>
          <a:p>
            <a:pPr indent="0"/>
            <a:r>
              <a:rPr lang="en-US" sz="1400" b="0">
                <a:latin typeface="Calibri" panose="020F0502020204030204" pitchFamily="34" charset="0"/>
                <a:ea typeface="等线" panose="02010600030101010101" charset="-122"/>
                <a:cs typeface="Times New Roman" panose="02020603050405020304" pitchFamily="18" charset="0"/>
              </a:rPr>
              <a:t>     [,1] [,2]</a:t>
            </a:r>
          </a:p>
          <a:p>
            <a:pPr indent="0"/>
            <a:r>
              <a:rPr lang="en-US" sz="1400" b="0">
                <a:latin typeface="Calibri" panose="020F0502020204030204" pitchFamily="34" charset="0"/>
                <a:ea typeface="等线" panose="02010600030101010101" charset="-122"/>
                <a:cs typeface="Times New Roman" panose="02020603050405020304" pitchFamily="18" charset="0"/>
              </a:rPr>
              <a:t>[1,]    0    2</a:t>
            </a:r>
          </a:p>
          <a:p>
            <a:pPr indent="0"/>
            <a:r>
              <a:rPr lang="en-US" sz="1400" b="0">
                <a:latin typeface="Calibri" panose="020F0502020204030204" pitchFamily="34" charset="0"/>
                <a:ea typeface="等线" panose="02010600030101010101" charset="-122"/>
                <a:cs typeface="Times New Roman" panose="02020603050405020304" pitchFamily="18" charset="0"/>
              </a:rPr>
              <a:t>[2,]    1    0</a:t>
            </a:r>
          </a:p>
          <a:p>
            <a:pPr indent="0"/>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b="1">
                <a:latin typeface="Calibri" panose="020F0502020204030204" pitchFamily="34" charset="0"/>
                <a:ea typeface="等线" panose="02010600030101010101" charset="-122"/>
                <a:cs typeface="Times New Roman" panose="02020603050405020304" pitchFamily="18" charset="0"/>
              </a:rPr>
              <a:t># Cannot have 'gain' and totalCopy&lt;3.   S&gt;2 type为gain</a:t>
            </a:r>
          </a:p>
          <a:p>
            <a:pPr indent="0"/>
            <a:r>
              <a:rPr lang="en-US" sz="1400" b="0">
                <a:latin typeface="Calibri" panose="020F0502020204030204" pitchFamily="34" charset="0"/>
                <a:ea typeface="等线" panose="02010600030101010101" charset="-122"/>
                <a:cs typeface="Times New Roman" panose="02020603050405020304" pitchFamily="18" charset="0"/>
              </a:rPr>
              <a:t>makeEventHistory(type="gain",totalCopy=3,onlyIdentifiable=FALSE)</a:t>
            </a:r>
          </a:p>
          <a:p>
            <a:pPr indent="0"/>
            <a:r>
              <a:rPr lang="en-US" sz="1400">
                <a:latin typeface="Calibri" panose="020F0502020204030204" pitchFamily="34" charset="0"/>
                <a:ea typeface="等线" panose="02010600030101010101" charset="-122"/>
                <a:cs typeface="Times New Roman" panose="02020603050405020304" pitchFamily="18" charset="0"/>
                <a:sym typeface="+mn-ea"/>
              </a:rPr>
              <a:t>$`1MLineage`</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a:latin typeface="Calibri" panose="020F0502020204030204" pitchFamily="34" charset="0"/>
                <a:ea typeface="等线" panose="02010600030101010101" charset="-122"/>
                <a:cs typeface="Times New Roman" panose="02020603050405020304" pitchFamily="18" charset="0"/>
                <a:sym typeface="+mn-ea"/>
              </a:rPr>
              <a:t>     [,1] [,2]</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a:latin typeface="Calibri" panose="020F0502020204030204" pitchFamily="34" charset="0"/>
                <a:ea typeface="等线" panose="02010600030101010101" charset="-122"/>
                <a:cs typeface="Times New Roman" panose="02020603050405020304" pitchFamily="18" charset="0"/>
                <a:sym typeface="+mn-ea"/>
              </a:rPr>
              <a:t>[1,]    1    3</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a:latin typeface="Calibri" panose="020F0502020204030204" pitchFamily="34" charset="0"/>
                <a:ea typeface="等线" panose="02010600030101010101" charset="-122"/>
                <a:cs typeface="Times New Roman" panose="02020603050405020304" pitchFamily="18" charset="0"/>
                <a:sym typeface="+mn-ea"/>
              </a:rPr>
              <a:t>[2,]    1    0</a:t>
            </a:r>
            <a:endParaRPr lang="en-US" sz="1400" b="0">
              <a:latin typeface="Calibri" panose="020F0502020204030204" pitchFamily="34" charset="0"/>
              <a:ea typeface="等线" panose="02010600030101010101" charset="-122"/>
              <a:cs typeface="Times New Roman" panose="02020603050405020304" pitchFamily="18" charset="0"/>
            </a:endParaRPr>
          </a:p>
          <a:p>
            <a:pPr indent="0"/>
            <a:r>
              <a:rPr lang="en-US" sz="1400" b="0">
                <a:latin typeface="Calibri" panose="020F0502020204030204" pitchFamily="34" charset="0"/>
                <a:ea typeface="等线" panose="02010600030101010101" charset="-122"/>
                <a:cs typeface="Times New Roman" panose="02020603050405020304" pitchFamily="18" charset="0"/>
              </a:rPr>
              <a:t> </a:t>
            </a:r>
          </a:p>
          <a:p>
            <a:pPr indent="0"/>
            <a:r>
              <a:rPr lang="en-US" altLang="en-US" sz="1400" b="1">
                <a:latin typeface="Times" charset="0"/>
                <a:ea typeface="等线" panose="02010600030101010101" charset="-122"/>
                <a:sym typeface="+mn-ea"/>
              </a:rPr>
              <a:t>/PUBLIC/software/CANCER/Software/cancerTiming/work.sh</a:t>
            </a:r>
            <a:endParaRPr lang="en-US" altLang="en-US" sz="1400" b="0">
              <a:latin typeface="Calibri" panose="020F0502020204030204" pitchFamily="34" charset="0"/>
              <a:ea typeface="等线" panose="02010600030101010101"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zh-CN" altLang="en-US" sz="4000" b="1" noProof="0" dirty="0">
                <a:ln>
                  <a:noFill/>
                </a:ln>
                <a:uLnTx/>
                <a:uFillTx/>
                <a:latin typeface="+mn-lt"/>
                <a:cs typeface="Times New Roman" panose="02020603050405020304" pitchFamily="18" charset="0"/>
                <a:sym typeface="+mn-ea"/>
              </a:rPr>
              <a:t>函数使用方法</a:t>
            </a:r>
            <a:endParaRPr lang="en-US" altLang="zh-CN" sz="4000" b="1" noProof="0" dirty="0">
              <a:ln>
                <a:noFill/>
              </a:ln>
              <a:uLnTx/>
              <a:uFillTx/>
              <a:latin typeface="+mn-lt"/>
              <a:cs typeface="Times New Roman" panose="02020603050405020304" pitchFamily="18" charset="0"/>
              <a:sym typeface="+mn-ea"/>
            </a:endParaRPr>
          </a:p>
        </p:txBody>
      </p:sp>
      <p:sp>
        <p:nvSpPr>
          <p:cNvPr id="102" name="文本框 101"/>
          <p:cNvSpPr txBox="1"/>
          <p:nvPr/>
        </p:nvSpPr>
        <p:spPr>
          <a:xfrm>
            <a:off x="316865" y="1013460"/>
            <a:ext cx="8082280" cy="4184650"/>
          </a:xfrm>
          <a:prstGeom prst="rect">
            <a:avLst/>
          </a:prstGeom>
          <a:noFill/>
          <a:ln w="9525">
            <a:noFill/>
          </a:ln>
        </p:spPr>
        <p:txBody>
          <a:bodyPr wrap="square">
            <a:spAutoFit/>
          </a:bodyPr>
          <a:lstStyle/>
          <a:p>
            <a:pPr indent="0"/>
            <a:r>
              <a:rPr lang="zh-CN" sz="1400" b="1" dirty="0">
                <a:latin typeface="Calibri" panose="020F0502020204030204" pitchFamily="34" charset="0"/>
                <a:ea typeface="等线" panose="02010600030101010101" charset="-122"/>
              </a:rPr>
              <a:t>（二）</a:t>
            </a:r>
            <a:r>
              <a:rPr lang="en-US" sz="1400" b="1" dirty="0" err="1">
                <a:latin typeface="Times" charset="0"/>
                <a:ea typeface="等线" panose="02010600030101010101" charset="-122"/>
              </a:rPr>
              <a:t>eventTiming</a:t>
            </a:r>
            <a:r>
              <a:rPr lang="en-US" sz="1400" b="1" dirty="0">
                <a:latin typeface="Times" charset="0"/>
                <a:ea typeface="等线" panose="02010600030101010101" charset="-122"/>
                <a:cs typeface="Times" charset="0"/>
              </a:rPr>
              <a:t>     </a:t>
            </a:r>
            <a:r>
              <a:rPr lang="en-US" sz="1400" b="1" dirty="0">
                <a:latin typeface="Times" charset="0"/>
                <a:ea typeface="等线" panose="02010600030101010101" charset="-122"/>
              </a:rPr>
              <a:t> </a:t>
            </a:r>
            <a:r>
              <a:rPr lang="en-US" sz="1400" b="1" i="1" dirty="0">
                <a:latin typeface="Times" charset="0"/>
                <a:ea typeface="等线" panose="02010600030101010101" charset="-122"/>
              </a:rPr>
              <a:t>Estimate the time of events in tumor data </a:t>
            </a:r>
          </a:p>
          <a:p>
            <a:pPr indent="0"/>
            <a:endParaRPr lang="en-US" sz="1400" b="0" dirty="0">
              <a:latin typeface="Times" charset="0"/>
              <a:ea typeface="等线" panose="02010600030101010101" charset="-122"/>
            </a:endParaRPr>
          </a:p>
          <a:p>
            <a:pPr indent="0"/>
            <a:r>
              <a:rPr lang="en-US" sz="1400" b="1" dirty="0">
                <a:latin typeface="Times" charset="0"/>
                <a:ea typeface="等线" panose="02010600030101010101" charset="-122"/>
              </a:rPr>
              <a:t>Estimate the proportion of time</a:t>
            </a:r>
            <a:r>
              <a:rPr lang="en-US" sz="1400" b="0" dirty="0">
                <a:latin typeface="Times" charset="0"/>
                <a:ea typeface="等线" panose="02010600030101010101" charset="-122"/>
              </a:rPr>
              <a:t> spent between different chromosomal abnormalities based on the allele frequencies of mutated locations. </a:t>
            </a:r>
          </a:p>
          <a:p>
            <a:pPr indent="0"/>
            <a:endParaRPr lang="zh-CN" sz="1400" b="0" dirty="0">
              <a:latin typeface="Times" charset="0"/>
              <a:ea typeface="等线" panose="02010600030101010101" charset="-122"/>
            </a:endParaRPr>
          </a:p>
          <a:p>
            <a:pPr indent="0"/>
            <a:r>
              <a:rPr lang="zh-CN" sz="1400" b="0" dirty="0">
                <a:latin typeface="Times" charset="0"/>
                <a:ea typeface="等线" panose="02010600030101010101" charset="-122"/>
              </a:rPr>
              <a:t>代码：</a:t>
            </a:r>
            <a:endParaRPr lang="en-US" sz="1400" b="0" dirty="0">
              <a:latin typeface="Times" charset="0"/>
              <a:ea typeface="等线" panose="02010600030101010101" charset="-122"/>
            </a:endParaRPr>
          </a:p>
          <a:p>
            <a:pPr indent="0"/>
            <a:r>
              <a:rPr lang="en-US" sz="1400" b="0" dirty="0">
                <a:latin typeface="Times" charset="0"/>
                <a:ea typeface="等线" panose="02010600030101010101" charset="-122"/>
              </a:rPr>
              <a:t>data(</a:t>
            </a:r>
            <a:r>
              <a:rPr lang="en-US" sz="1400" b="0" dirty="0" err="1">
                <a:latin typeface="Times" charset="0"/>
                <a:ea typeface="等线" panose="02010600030101010101" charset="-122"/>
              </a:rPr>
              <a:t>mutData</a:t>
            </a:r>
            <a:r>
              <a:rPr lang="en-US" sz="1400" b="0" dirty="0">
                <a:latin typeface="Times" charset="0"/>
                <a:ea typeface="等线" panose="02010600030101010101" charset="-122"/>
              </a:rPr>
              <a:t>)</a:t>
            </a:r>
          </a:p>
          <a:p>
            <a:pPr indent="0"/>
            <a:r>
              <a:rPr lang="en-US" sz="1400" b="0" dirty="0">
                <a:latin typeface="Times" charset="0"/>
                <a:ea typeface="等线" panose="02010600030101010101" charset="-122"/>
              </a:rPr>
              <a:t>    </a:t>
            </a:r>
            <a:r>
              <a:rPr lang="en-US" sz="1400" b="0" dirty="0" smtClean="0">
                <a:latin typeface="Times" charset="0"/>
                <a:ea typeface="等线" panose="02010600030101010101" charset="-122"/>
              </a:rPr>
              <a:t>CNLOH </a:t>
            </a:r>
            <a:r>
              <a:rPr lang="en-US" sz="1400" b="0" dirty="0">
                <a:latin typeface="Times" charset="0"/>
                <a:ea typeface="等线" panose="02010600030101010101" charset="-122"/>
              </a:rPr>
              <a:t>&lt;- matrix(c(0,2,1,0),</a:t>
            </a:r>
            <a:r>
              <a:rPr lang="en-US" sz="1400" b="0" dirty="0" err="1">
                <a:latin typeface="Times" charset="0"/>
                <a:ea typeface="等线" panose="02010600030101010101" charset="-122"/>
              </a:rPr>
              <a:t>ncol</a:t>
            </a:r>
            <a:r>
              <a:rPr lang="en-US" sz="1400" b="0" dirty="0">
                <a:latin typeface="Times" charset="0"/>
                <a:ea typeface="等线" panose="02010600030101010101" charset="-122"/>
              </a:rPr>
              <a:t>=2,nrow=2,byrow=TRUE)</a:t>
            </a:r>
          </a:p>
          <a:p>
            <a:pPr indent="0"/>
            <a:r>
              <a:rPr lang="en-US" sz="1400" b="0" dirty="0">
                <a:latin typeface="Times" charset="0"/>
                <a:ea typeface="等线" panose="02010600030101010101" charset="-122"/>
              </a:rPr>
              <a:t>    </a:t>
            </a:r>
            <a:r>
              <a:rPr lang="en-US" sz="1400" b="0" dirty="0" err="1">
                <a:latin typeface="Times" charset="0"/>
                <a:ea typeface="等线" panose="02010600030101010101" charset="-122"/>
              </a:rPr>
              <a:t>onlyMuts</a:t>
            </a:r>
            <a:r>
              <a:rPr lang="en-US" sz="1400" b="0" dirty="0">
                <a:latin typeface="Times" charset="0"/>
                <a:ea typeface="等线" panose="02010600030101010101" charset="-122"/>
              </a:rPr>
              <a:t> &lt;- subset(</a:t>
            </a:r>
            <a:r>
              <a:rPr lang="en-US" sz="1400" b="0" dirty="0" err="1">
                <a:latin typeface="Times" charset="0"/>
                <a:ea typeface="等线" panose="02010600030101010101" charset="-122"/>
              </a:rPr>
              <a:t>mutData,is.na</a:t>
            </a:r>
            <a:r>
              <a:rPr lang="en-US" sz="1400" b="0" dirty="0">
                <a:latin typeface="Times" charset="0"/>
                <a:ea typeface="等线" panose="02010600030101010101" charset="-122"/>
              </a:rPr>
              <a:t>(</a:t>
            </a:r>
            <a:r>
              <a:rPr lang="en-US" sz="1400" b="0" dirty="0" err="1">
                <a:latin typeface="Times" charset="0"/>
                <a:ea typeface="等线" panose="02010600030101010101" charset="-122"/>
              </a:rPr>
              <a:t>rsID</a:t>
            </a:r>
            <a:r>
              <a:rPr lang="en-US" sz="1400" b="0" dirty="0">
                <a:latin typeface="Times" charset="0"/>
                <a:ea typeface="等线" panose="02010600030101010101" charset="-122"/>
              </a:rPr>
              <a:t>) &amp; position &lt;= 1.8E7)</a:t>
            </a:r>
          </a:p>
          <a:p>
            <a:pPr indent="0"/>
            <a:r>
              <a:rPr lang="en-US" sz="1400" b="0" dirty="0">
                <a:latin typeface="Times" charset="0"/>
                <a:ea typeface="等线" panose="02010600030101010101" charset="-122"/>
              </a:rPr>
              <a:t>    </a:t>
            </a:r>
            <a:r>
              <a:rPr lang="en-US" sz="1400" b="0" dirty="0" err="1">
                <a:latin typeface="Times" charset="0"/>
                <a:ea typeface="等线" panose="02010600030101010101" charset="-122"/>
              </a:rPr>
              <a:t>onlyMuts$t_depth</a:t>
            </a:r>
            <a:r>
              <a:rPr lang="en-US" sz="1400" b="0" dirty="0">
                <a:latin typeface="Times" charset="0"/>
                <a:ea typeface="等线" panose="02010600030101010101" charset="-122"/>
              </a:rPr>
              <a:t> &lt;- </a:t>
            </a:r>
            <a:r>
              <a:rPr lang="en-US" sz="1400" b="0" dirty="0" err="1">
                <a:latin typeface="Times" charset="0"/>
                <a:ea typeface="等线" panose="02010600030101010101" charset="-122"/>
              </a:rPr>
              <a:t>onlyMuts$t_ref_count+onlyMuts$t_alt_count</a:t>
            </a:r>
            <a:endParaRPr lang="en-US" sz="1400" b="0" dirty="0">
              <a:latin typeface="Times" charset="0"/>
              <a:ea typeface="等线" panose="02010600030101010101" charset="-122"/>
            </a:endParaRPr>
          </a:p>
          <a:p>
            <a:pPr indent="0"/>
            <a:endParaRPr lang="en-US" sz="1400" b="0" dirty="0">
              <a:latin typeface="Times" charset="0"/>
              <a:ea typeface="等线" panose="02010600030101010101" charset="-122"/>
            </a:endParaRPr>
          </a:p>
          <a:p>
            <a:pPr indent="0"/>
            <a:r>
              <a:rPr lang="en-US" sz="1400" b="0" dirty="0">
                <a:latin typeface="Times" charset="0"/>
                <a:ea typeface="等线" panose="02010600030101010101" charset="-122"/>
              </a:rPr>
              <a:t>    x&lt;- </a:t>
            </a:r>
            <a:r>
              <a:rPr lang="en-US" sz="1400" b="0" dirty="0" err="1">
                <a:latin typeface="Times" charset="0"/>
                <a:ea typeface="等线" panose="02010600030101010101" charset="-122"/>
              </a:rPr>
              <a:t>eventTiming</a:t>
            </a:r>
            <a:r>
              <a:rPr lang="en-US" sz="1400" b="0" dirty="0">
                <a:latin typeface="Times" charset="0"/>
                <a:ea typeface="等线" panose="02010600030101010101" charset="-122"/>
              </a:rPr>
              <a:t>(x=</a:t>
            </a:r>
            <a:r>
              <a:rPr lang="en-US" sz="1400" b="0" dirty="0" err="1">
                <a:latin typeface="Times" charset="0"/>
                <a:ea typeface="等线" panose="02010600030101010101" charset="-122"/>
              </a:rPr>
              <a:t>onlyMuts$t_alt_count,m</a:t>
            </a:r>
            <a:r>
              <a:rPr lang="en-US" sz="1400" b="0" dirty="0">
                <a:latin typeface="Times" charset="0"/>
                <a:ea typeface="等线" panose="02010600030101010101" charset="-122"/>
              </a:rPr>
              <a:t>=</a:t>
            </a:r>
            <a:r>
              <a:rPr lang="en-US" sz="1400" b="0" dirty="0" err="1">
                <a:latin typeface="Times" charset="0"/>
                <a:ea typeface="等线" panose="02010600030101010101" charset="-122"/>
              </a:rPr>
              <a:t>onlyMuts$t_depth</a:t>
            </a:r>
            <a:r>
              <a:rPr lang="en-US" sz="1400" b="0" dirty="0">
                <a:latin typeface="Times" charset="0"/>
                <a:ea typeface="等线" panose="02010600030101010101" charset="-122"/>
              </a:rPr>
              <a:t>,</a:t>
            </a:r>
          </a:p>
          <a:p>
            <a:pPr indent="0"/>
            <a:r>
              <a:rPr lang="en-US" sz="1400" b="0">
                <a:latin typeface="Times" charset="0"/>
                <a:ea typeface="等线" panose="02010600030101010101" charset="-122"/>
              </a:rPr>
              <a:t>        </a:t>
            </a:r>
            <a:r>
              <a:rPr lang="en-US" sz="1400" b="0" smtClean="0">
                <a:latin typeface="Times" charset="0"/>
                <a:ea typeface="等线" panose="02010600030101010101" charset="-122"/>
              </a:rPr>
              <a:t>history=CNLOH,totalCopy</a:t>
            </a:r>
            <a:r>
              <a:rPr lang="en-US" sz="1400" b="0" dirty="0" smtClean="0">
                <a:latin typeface="Times" charset="0"/>
                <a:ea typeface="等线" panose="02010600030101010101" charset="-122"/>
              </a:rPr>
              <a:t>=2,type</a:t>
            </a:r>
            <a:r>
              <a:rPr lang="en-US" sz="1400" b="0" dirty="0">
                <a:latin typeface="Times" charset="0"/>
                <a:ea typeface="等线" panose="02010600030101010101" charset="-122"/>
              </a:rPr>
              <a:t>="CNLOH",</a:t>
            </a:r>
            <a:r>
              <a:rPr lang="en-US" sz="1400" b="0" dirty="0" err="1" smtClean="0">
                <a:latin typeface="Times" charset="0"/>
                <a:ea typeface="等线" panose="02010600030101010101" charset="-122"/>
              </a:rPr>
              <a:t>normCont</a:t>
            </a:r>
            <a:r>
              <a:rPr lang="en-US" sz="1400" dirty="0">
                <a:latin typeface="Times" charset="0"/>
                <a:ea typeface="等线" panose="02010600030101010101" charset="-122"/>
              </a:rPr>
              <a:t>=0.22,</a:t>
            </a:r>
            <a:r>
              <a:rPr lang="en-US" sz="1400" b="1" dirty="0">
                <a:latin typeface="Times" charset="0"/>
                <a:ea typeface="等线" panose="02010600030101010101" charset="-122"/>
              </a:rPr>
              <a:t> </a:t>
            </a:r>
            <a:r>
              <a:rPr lang="en-US" sz="1400" b="1" dirty="0" err="1">
                <a:latin typeface="Times" charset="0"/>
                <a:ea typeface="等线" panose="02010600030101010101" charset="-122"/>
              </a:rPr>
              <a:t>returnAssignments</a:t>
            </a:r>
            <a:r>
              <a:rPr lang="en-US" sz="1400" b="1" dirty="0">
                <a:latin typeface="Times" charset="0"/>
                <a:ea typeface="等线" panose="02010600030101010101" charset="-122"/>
              </a:rPr>
              <a:t>=TRUE</a:t>
            </a:r>
            <a:r>
              <a:rPr lang="en-US" sz="1400" dirty="0" smtClean="0">
                <a:latin typeface="Times" charset="0"/>
                <a:ea typeface="等线" panose="02010600030101010101" charset="-122"/>
              </a:rPr>
              <a:t>)</a:t>
            </a:r>
            <a:endParaRPr lang="en-US" sz="1400" b="0" dirty="0">
              <a:latin typeface="Times" charset="0"/>
              <a:ea typeface="等线" panose="02010600030101010101" charset="-122"/>
            </a:endParaRPr>
          </a:p>
          <a:p>
            <a:pPr indent="0"/>
            <a:r>
              <a:rPr lang="en-US" sz="1400" b="0" dirty="0">
                <a:latin typeface="Times" charset="0"/>
                <a:ea typeface="等线" panose="02010600030101010101" charset="-122"/>
              </a:rPr>
              <a:t>    </a:t>
            </a:r>
            <a:r>
              <a:rPr lang="en-US" sz="1400" b="0" dirty="0" err="1">
                <a:latin typeface="Times" charset="0"/>
                <a:ea typeface="等线" panose="02010600030101010101" charset="-122"/>
              </a:rPr>
              <a:t>x$pi</a:t>
            </a:r>
            <a:r>
              <a:rPr lang="en-US" sz="1400" b="0" dirty="0">
                <a:latin typeface="Times" charset="0"/>
                <a:ea typeface="等线" panose="02010600030101010101" charset="-122"/>
              </a:rPr>
              <a:t> #estimate of time of stages</a:t>
            </a:r>
          </a:p>
          <a:p>
            <a:pPr indent="0"/>
            <a:r>
              <a:rPr lang="en-US" sz="1400" b="0" dirty="0">
                <a:latin typeface="Times" charset="0"/>
                <a:ea typeface="等线" panose="02010600030101010101" charset="-122"/>
              </a:rPr>
              <a:t>    </a:t>
            </a:r>
            <a:r>
              <a:rPr lang="en-US" sz="1400" b="0" dirty="0" err="1">
                <a:latin typeface="Times" charset="0"/>
                <a:ea typeface="等线" panose="02010600030101010101" charset="-122"/>
              </a:rPr>
              <a:t>x$q</a:t>
            </a:r>
            <a:r>
              <a:rPr lang="en-US" sz="1400" b="0" dirty="0">
                <a:latin typeface="Times" charset="0"/>
                <a:ea typeface="等线" panose="02010600030101010101" charset="-122"/>
              </a:rPr>
              <a:t> #estimate of the multinomial (likelihood of each of the alleles)</a:t>
            </a:r>
          </a:p>
          <a:p>
            <a:pPr indent="0"/>
            <a:r>
              <a:rPr lang="en-US" sz="1400" b="0" dirty="0">
                <a:latin typeface="Times" charset="0"/>
                <a:ea typeface="等线" panose="02010600030101010101" charset="-122"/>
              </a:rPr>
              <a:t>    </a:t>
            </a:r>
            <a:r>
              <a:rPr lang="en-US" sz="1400" b="0" dirty="0" err="1">
                <a:latin typeface="Times" charset="0"/>
                <a:ea typeface="等线" panose="02010600030101010101" charset="-122"/>
              </a:rPr>
              <a:t>x$call$alleleSet</a:t>
            </a:r>
            <a:r>
              <a:rPr lang="en-US" sz="1400" b="0" dirty="0">
                <a:latin typeface="Times" charset="0"/>
                <a:ea typeface="等线" panose="02010600030101010101" charset="-122"/>
              </a:rPr>
              <a:t> #possible set of alleles after adjusting for normal contamination    </a:t>
            </a:r>
            <a:endParaRPr lang="en-US" altLang="en-US" sz="1400" b="0" dirty="0">
              <a:latin typeface="Times" charset="0"/>
              <a:ea typeface="等线" panose="02010600030101010101" charset="-122"/>
            </a:endParaRPr>
          </a:p>
          <a:p>
            <a:pPr indent="0"/>
            <a:endParaRPr lang="en-US" altLang="en-US" sz="1400" b="1" dirty="0">
              <a:latin typeface="Times" charset="0"/>
              <a:ea typeface="等线" panose="02010600030101010101" charset="-122"/>
            </a:endParaRPr>
          </a:p>
          <a:p>
            <a:pPr indent="0"/>
            <a:r>
              <a:rPr lang="en-US" altLang="en-US" sz="1400" b="1" dirty="0">
                <a:latin typeface="Times" charset="0"/>
                <a:ea typeface="等线" panose="02010600030101010101" charset="-122"/>
              </a:rPr>
              <a:t>/PUBLIC/software/CANCER/Software/</a:t>
            </a:r>
            <a:r>
              <a:rPr lang="en-US" altLang="en-US" sz="1400" b="1" dirty="0" err="1">
                <a:latin typeface="Times" charset="0"/>
                <a:ea typeface="等线" panose="02010600030101010101" charset="-122"/>
              </a:rPr>
              <a:t>cancerTiming</a:t>
            </a:r>
            <a:r>
              <a:rPr lang="en-US" altLang="en-US" sz="1400" b="1" dirty="0">
                <a:latin typeface="Times" charset="0"/>
                <a:ea typeface="等线" panose="02010600030101010101" charset="-122"/>
              </a:rPr>
              <a:t>/</a:t>
            </a:r>
            <a:r>
              <a:rPr lang="en-US" altLang="en-US" sz="1400" b="1" dirty="0" err="1">
                <a:latin typeface="Times" charset="0"/>
                <a:ea typeface="等线" panose="02010600030101010101" charset="-122"/>
              </a:rPr>
              <a:t>work.sh</a:t>
            </a:r>
            <a:endParaRPr lang="en-US" altLang="en-US" sz="1400" b="0" dirty="0">
              <a:latin typeface="Times" charset="0"/>
              <a:ea typeface="等线" panose="02010600030101010101" charset="-122"/>
            </a:endParaRPr>
          </a:p>
          <a:p>
            <a:pPr indent="0"/>
            <a:endParaRPr lang="en-US" altLang="en-US" sz="1400" dirty="0">
              <a:latin typeface="Times" charset="0"/>
              <a:ea typeface="等线" panose="02010600030101010101" charset="-122"/>
              <a:sym typeface="+mn-ea"/>
            </a:endParaRPr>
          </a:p>
        </p:txBody>
      </p:sp>
      <p:pic>
        <p:nvPicPr>
          <p:cNvPr id="2" name="图片 1" descr="{6F183357-BEA2-C67F-D54B-6B0F8934A7DD}"/>
          <p:cNvPicPr>
            <a:picLocks noChangeAspect="1"/>
          </p:cNvPicPr>
          <p:nvPr/>
        </p:nvPicPr>
        <p:blipFill>
          <a:blip r:embed="rId3"/>
          <a:stretch>
            <a:fillRect/>
          </a:stretch>
        </p:blipFill>
        <p:spPr>
          <a:xfrm>
            <a:off x="402590" y="5011420"/>
            <a:ext cx="5652135" cy="158559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zh-CN" altLang="en-US" sz="4000" b="1" noProof="0" dirty="0">
                <a:ln>
                  <a:noFill/>
                </a:ln>
                <a:uLnTx/>
                <a:uFillTx/>
                <a:latin typeface="+mn-lt"/>
                <a:cs typeface="Times New Roman" panose="02020603050405020304" pitchFamily="18" charset="0"/>
                <a:sym typeface="+mn-ea"/>
              </a:rPr>
              <a:t>函数使用方法</a:t>
            </a:r>
            <a:endParaRPr lang="en-US" altLang="zh-CN" sz="4000" b="1" noProof="0" dirty="0">
              <a:ln>
                <a:noFill/>
              </a:ln>
              <a:uLnTx/>
              <a:uFillTx/>
              <a:latin typeface="+mn-lt"/>
              <a:cs typeface="Times New Roman" panose="02020603050405020304" pitchFamily="18" charset="0"/>
              <a:sym typeface="+mn-ea"/>
            </a:endParaRPr>
          </a:p>
        </p:txBody>
      </p:sp>
      <p:sp>
        <p:nvSpPr>
          <p:cNvPr id="102" name="文本框 101"/>
          <p:cNvSpPr txBox="1"/>
          <p:nvPr/>
        </p:nvSpPr>
        <p:spPr>
          <a:xfrm>
            <a:off x="547370" y="1013460"/>
            <a:ext cx="8442960" cy="4739759"/>
          </a:xfrm>
          <a:prstGeom prst="rect">
            <a:avLst/>
          </a:prstGeom>
          <a:noFill/>
          <a:ln w="9525">
            <a:noFill/>
          </a:ln>
        </p:spPr>
        <p:txBody>
          <a:bodyPr wrap="square">
            <a:spAutoFit/>
          </a:bodyPr>
          <a:lstStyle/>
          <a:p>
            <a:pPr indent="0"/>
            <a:r>
              <a:rPr lang="zh-CN" sz="1300" b="1" dirty="0">
                <a:latin typeface="Times" charset="0"/>
                <a:ea typeface="等线" panose="02010600030101010101" charset="-122"/>
              </a:rPr>
              <a:t>（三）</a:t>
            </a:r>
            <a:r>
              <a:rPr lang="en-US" sz="1300" b="1" dirty="0" err="1">
                <a:latin typeface="Times" charset="0"/>
                <a:ea typeface="等线" panose="02010600030101010101" charset="-122"/>
              </a:rPr>
              <a:t>eventTimingOverList</a:t>
            </a:r>
            <a:r>
              <a:rPr lang="en-US" sz="1300" b="1" dirty="0">
                <a:latin typeface="Times" charset="0"/>
                <a:ea typeface="等线" panose="02010600030101010101" charset="-122"/>
              </a:rPr>
              <a:t> </a:t>
            </a:r>
            <a:r>
              <a:rPr lang="en-US" sz="1300" b="1" dirty="0">
                <a:latin typeface="Times" charset="0"/>
                <a:ea typeface="等线" panose="02010600030101010101" charset="-122"/>
                <a:cs typeface="Times" charset="0"/>
              </a:rPr>
              <a:t>    </a:t>
            </a:r>
            <a:r>
              <a:rPr lang="en-US" sz="1300" b="1" i="1" dirty="0" err="1">
                <a:latin typeface="Times" charset="0"/>
                <a:ea typeface="等线" panose="02010600030101010101" charset="-122"/>
              </a:rPr>
              <a:t>eventTiming</a:t>
            </a:r>
            <a:r>
              <a:rPr lang="en-US" sz="1300" b="1" i="1" dirty="0">
                <a:latin typeface="Times" charset="0"/>
                <a:ea typeface="等线" panose="02010600030101010101" charset="-122"/>
              </a:rPr>
              <a:t> for multiple samples and regions </a:t>
            </a:r>
            <a:endParaRPr lang="en-US" sz="1300" b="1" dirty="0">
              <a:latin typeface="Times" charset="0"/>
              <a:ea typeface="等线" panose="02010600030101010101" charset="-122"/>
            </a:endParaRPr>
          </a:p>
          <a:p>
            <a:pPr indent="0"/>
            <a:endParaRPr lang="en-US" sz="1300" b="0" dirty="0">
              <a:latin typeface="Times" charset="0"/>
              <a:ea typeface="等线" panose="02010600030101010101" charset="-122"/>
            </a:endParaRPr>
          </a:p>
          <a:p>
            <a:pPr indent="0"/>
            <a:endParaRPr lang="en-US" sz="1300" b="0" dirty="0">
              <a:latin typeface="Times" charset="0"/>
              <a:ea typeface="等线" panose="02010600030101010101" charset="-122"/>
            </a:endParaRPr>
          </a:p>
          <a:p>
            <a:pPr indent="0"/>
            <a:r>
              <a:rPr lang="en-US" sz="1300" b="1" dirty="0" err="1">
                <a:latin typeface="Times" charset="0"/>
                <a:ea typeface="等线" panose="02010600030101010101" charset="-122"/>
              </a:rPr>
              <a:t>eventTimingOverList</a:t>
            </a:r>
            <a:r>
              <a:rPr lang="en-US" sz="1300" b="0" dirty="0">
                <a:latin typeface="Times" charset="0"/>
                <a:ea typeface="等线" panose="02010600030101010101" charset="-122"/>
              </a:rPr>
              <a:t> is a wrapper to </a:t>
            </a:r>
            <a:r>
              <a:rPr lang="en-US" sz="1300" b="0" dirty="0" err="1">
                <a:latin typeface="Times" charset="0"/>
                <a:ea typeface="等线" panose="02010600030101010101" charset="-122"/>
              </a:rPr>
              <a:t>eventTiming</a:t>
            </a:r>
            <a:r>
              <a:rPr lang="en-US" sz="1300" b="0" dirty="0">
                <a:latin typeface="Times" charset="0"/>
                <a:ea typeface="等线" panose="02010600030101010101" charset="-122"/>
              </a:rPr>
              <a:t> that allows for timing of common events over several regions of a sample and/or multiple samples. getPi0Summary gets summary information about </a:t>
            </a:r>
            <a:r>
              <a:rPr lang="en-US" sz="1300" b="0" dirty="0">
                <a:latin typeface="MS Mincho" charset="0"/>
                <a:ea typeface="等线" panose="02010600030101010101" charset="-122"/>
              </a:rPr>
              <a:t>⇡</a:t>
            </a:r>
            <a:r>
              <a:rPr lang="en-US" sz="900" b="0" dirty="0">
                <a:latin typeface="Times" charset="0"/>
                <a:ea typeface="等线" panose="02010600030101010101" charset="-122"/>
              </a:rPr>
              <a:t>0 </a:t>
            </a:r>
            <a:r>
              <a:rPr lang="en-US" sz="1300" b="0" dirty="0">
                <a:latin typeface="Times" charset="0"/>
                <a:ea typeface="等线" panose="02010600030101010101" charset="-122"/>
              </a:rPr>
              <a:t>(the first event) from the output of that function and returns a simple </a:t>
            </a:r>
            <a:r>
              <a:rPr lang="en-US" sz="1300" b="0" dirty="0" err="1">
                <a:latin typeface="Times" charset="0"/>
                <a:ea typeface="等线" panose="02010600030101010101" charset="-122"/>
              </a:rPr>
              <a:t>dataframe</a:t>
            </a:r>
            <a:r>
              <a:rPr lang="en-US" sz="1300" b="0" dirty="0">
                <a:latin typeface="Times" charset="0"/>
                <a:ea typeface="等线" panose="02010600030101010101" charset="-122"/>
              </a:rPr>
              <a:t> of the estimate of </a:t>
            </a:r>
            <a:r>
              <a:rPr lang="en-US" sz="1300" b="0" dirty="0">
                <a:latin typeface="MS Mincho" charset="0"/>
                <a:ea typeface="等线" panose="02010600030101010101" charset="-122"/>
              </a:rPr>
              <a:t>⇡</a:t>
            </a:r>
            <a:r>
              <a:rPr lang="en-US" sz="900" b="0" dirty="0">
                <a:latin typeface="Times" charset="0"/>
                <a:ea typeface="等线" panose="02010600030101010101" charset="-122"/>
              </a:rPr>
              <a:t>0 </a:t>
            </a:r>
            <a:r>
              <a:rPr lang="en-US" sz="1300" b="0" dirty="0">
                <a:latin typeface="Times" charset="0"/>
                <a:ea typeface="等线" panose="02010600030101010101" charset="-122"/>
              </a:rPr>
              <a:t>for every region and sample combination. </a:t>
            </a:r>
          </a:p>
          <a:p>
            <a:pPr indent="0"/>
            <a:endParaRPr lang="en-US" sz="1200" b="0" dirty="0">
              <a:latin typeface="Times" charset="0"/>
              <a:ea typeface="等线" panose="02010600030101010101" charset="-122"/>
            </a:endParaRPr>
          </a:p>
          <a:p>
            <a:pPr indent="0"/>
            <a:r>
              <a:rPr lang="en-US" sz="1200" b="0" dirty="0">
                <a:latin typeface="Times" charset="0"/>
                <a:ea typeface="等线" panose="02010600030101010101" charset="-122"/>
              </a:rPr>
              <a:t>if(require(</a:t>
            </a:r>
            <a:r>
              <a:rPr lang="en-US" sz="1200" b="0" dirty="0" err="1">
                <a:latin typeface="Times" charset="0"/>
                <a:ea typeface="等线" panose="02010600030101010101" charset="-122"/>
              </a:rPr>
              <a:t>GenomicRanges</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#fix up mutation data to right format</a:t>
            </a:r>
          </a:p>
          <a:p>
            <a:pPr indent="0"/>
            <a:r>
              <a:rPr lang="en-US" sz="1200" b="0" dirty="0">
                <a:latin typeface="Times" charset="0"/>
                <a:ea typeface="等线" panose="02010600030101010101" charset="-122"/>
              </a:rPr>
              <a:t>    data(</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colnames</a:t>
            </a:r>
            <a:r>
              <a:rPr lang="en-US" sz="1200" b="0" dirty="0">
                <a:latin typeface="Times" charset="0"/>
                <a:ea typeface="等线" panose="02010600030101010101" charset="-122"/>
              </a:rPr>
              <a:t>(</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)[1]&lt;-c("</a:t>
            </a:r>
            <a:r>
              <a:rPr lang="en-US" sz="1200" b="0" dirty="0" err="1">
                <a:latin typeface="Times" charset="0"/>
                <a:ea typeface="等线" panose="02010600030101010101" charset="-122"/>
              </a:rPr>
              <a:t>chr</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colnames</a:t>
            </a:r>
            <a:r>
              <a:rPr lang="en-US" sz="1200" b="0" dirty="0">
                <a:latin typeface="Times" charset="0"/>
                <a:ea typeface="等线" panose="02010600030101010101" charset="-122"/>
              </a:rPr>
              <a:t>(</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)[grep("t_alt_count",</a:t>
            </a:r>
            <a:r>
              <a:rPr lang="en-US" sz="1200" b="0" dirty="0" err="1">
                <a:latin typeface="Times" charset="0"/>
                <a:ea typeface="等线" panose="02010600030101010101" charset="-122"/>
              </a:rPr>
              <a:t>colnames</a:t>
            </a:r>
            <a:r>
              <a:rPr lang="en-US" sz="1200" b="0" dirty="0">
                <a:latin typeface="Times" charset="0"/>
                <a:ea typeface="等线" panose="02010600030101010101" charset="-122"/>
              </a:rPr>
              <a:t>(</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))]&lt;-"</a:t>
            </a:r>
            <a:r>
              <a:rPr lang="en-US" sz="1200" b="0" dirty="0" err="1">
                <a:latin typeface="Times" charset="0"/>
                <a:ea typeface="等线" panose="02010600030101010101" charset="-122"/>
              </a:rPr>
              <a:t>nMutAllele</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colnames</a:t>
            </a:r>
            <a:r>
              <a:rPr lang="en-US" sz="1200" b="0" dirty="0">
                <a:latin typeface="Times" charset="0"/>
                <a:ea typeface="等线" panose="02010600030101010101" charset="-122"/>
              </a:rPr>
              <a:t>(</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)[grep("t_ref_count",</a:t>
            </a:r>
            <a:r>
              <a:rPr lang="en-US" sz="1200" b="0" dirty="0" err="1">
                <a:latin typeface="Times" charset="0"/>
                <a:ea typeface="等线" panose="02010600030101010101" charset="-122"/>
              </a:rPr>
              <a:t>colnames</a:t>
            </a:r>
            <a:r>
              <a:rPr lang="en-US" sz="1200" b="0" dirty="0">
                <a:latin typeface="Times" charset="0"/>
                <a:ea typeface="等线" panose="02010600030101010101" charset="-122"/>
              </a:rPr>
              <a:t>(</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))]&lt;-"</a:t>
            </a:r>
            <a:r>
              <a:rPr lang="en-US" sz="1200" b="0" dirty="0" err="1">
                <a:latin typeface="Times" charset="0"/>
                <a:ea typeface="等线" panose="02010600030101010101" charset="-122"/>
              </a:rPr>
              <a:t>nRefAllele</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mutData$nReads</a:t>
            </a:r>
            <a:r>
              <a:rPr lang="en-US" sz="1200" b="0" dirty="0">
                <a:latin typeface="Times" charset="0"/>
                <a:ea typeface="等线" panose="02010600030101010101" charset="-122"/>
              </a:rPr>
              <a:t>&lt;-</a:t>
            </a:r>
            <a:r>
              <a:rPr lang="en-US" sz="1200" b="0" dirty="0" err="1">
                <a:latin typeface="Times" charset="0"/>
                <a:ea typeface="等线" panose="02010600030101010101" charset="-122"/>
              </a:rPr>
              <a:t>mutData$nMutAllele+mutData$nRefAllele</a:t>
            </a:r>
            <a:endParaRPr lang="en-US" sz="1200" b="0" dirty="0">
              <a:latin typeface="Times" charset="0"/>
              <a:ea typeface="等线" panose="02010600030101010101" charset="-122"/>
            </a:endParaRP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mutData$mutationId</a:t>
            </a:r>
            <a:r>
              <a:rPr lang="en-US" sz="1200" b="0" dirty="0">
                <a:latin typeface="Times" charset="0"/>
                <a:ea typeface="等线" panose="02010600030101010101" charset="-122"/>
              </a:rPr>
              <a:t>&lt;-1:nrow(</a:t>
            </a:r>
            <a:r>
              <a:rPr lang="en-US" sz="1200" b="0" dirty="0" err="1">
                <a:latin typeface="Times" charset="0"/>
                <a:ea typeface="等线" panose="02010600030101010101" charset="-122"/>
              </a:rPr>
              <a:t>mutData</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#add segmentation annotation -- second region is bogus, only for illustration</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segs</a:t>
            </a:r>
            <a:r>
              <a:rPr lang="en-US" sz="1200" b="0" dirty="0">
                <a:latin typeface="Times" charset="0"/>
                <a:ea typeface="等线" panose="02010600030101010101" charset="-122"/>
              </a:rPr>
              <a:t>&lt;-</a:t>
            </a:r>
            <a:r>
              <a:rPr lang="en-US" sz="1200" b="0" dirty="0" err="1">
                <a:latin typeface="Times" charset="0"/>
                <a:ea typeface="等线" panose="02010600030101010101" charset="-122"/>
              </a:rPr>
              <a:t>data.frame</a:t>
            </a:r>
            <a:r>
              <a:rPr lang="en-US" sz="1200" b="0" dirty="0">
                <a:latin typeface="Times" charset="0"/>
                <a:ea typeface="等线" panose="02010600030101010101" charset="-122"/>
              </a:rPr>
              <a:t>(</a:t>
            </a:r>
            <a:r>
              <a:rPr lang="en-US" sz="1200" b="0" dirty="0" err="1">
                <a:latin typeface="Times" charset="0"/>
                <a:ea typeface="等线" panose="02010600030101010101" charset="-122"/>
              </a:rPr>
              <a:t>chr</a:t>
            </a:r>
            <a:r>
              <a:rPr lang="en-US" sz="1200" b="0" dirty="0">
                <a:latin typeface="Times" charset="0"/>
                <a:ea typeface="等线" panose="02010600030101010101" charset="-122"/>
              </a:rPr>
              <a:t>=c(17,17),start=c(1,1.8e7+100),end=c(1.8e7,81195210),</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normCont</a:t>
            </a:r>
            <a:r>
              <a:rPr lang="en-US" sz="1200" b="0" dirty="0">
                <a:latin typeface="Times" charset="0"/>
                <a:ea typeface="等线" panose="02010600030101010101" charset="-122"/>
              </a:rPr>
              <a:t>=0.22,segId=c("Seg1","Seg2"),type=c("CNLOH","</a:t>
            </a:r>
            <a:r>
              <a:rPr lang="en-US" sz="1200" b="0" dirty="0" err="1">
                <a:latin typeface="Times" charset="0"/>
                <a:ea typeface="等线" panose="02010600030101010101" charset="-122"/>
              </a:rPr>
              <a:t>SingleGain</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##Create Trivial segmentation annotation for example</a:t>
            </a:r>
          </a:p>
          <a:p>
            <a:pPr indent="0"/>
            <a:r>
              <a:rPr lang="en-US" sz="1200" b="0" dirty="0">
                <a:latin typeface="Times" charset="0"/>
                <a:ea typeface="等线" panose="02010600030101010101" charset="-122"/>
              </a:rPr>
              <a:t>    </a:t>
            </a:r>
            <a:r>
              <a:rPr lang="en-US" sz="1200" b="0" dirty="0" err="1">
                <a:latin typeface="Times" charset="0"/>
                <a:ea typeface="等线" panose="02010600030101010101" charset="-122"/>
              </a:rPr>
              <a:t>mutId</a:t>
            </a:r>
            <a:r>
              <a:rPr lang="en-US" sz="1200" b="0" dirty="0">
                <a:latin typeface="Times" charset="0"/>
                <a:ea typeface="等线" panose="02010600030101010101" charset="-122"/>
              </a:rPr>
              <a:t>&lt;-mut2Seg(</a:t>
            </a:r>
            <a:r>
              <a:rPr lang="en-US" sz="1200" b="0" dirty="0" err="1">
                <a:latin typeface="Times" charset="0"/>
                <a:ea typeface="等线" panose="02010600030101010101" charset="-122"/>
              </a:rPr>
              <a:t>mutData,segs</a:t>
            </a:r>
            <a:r>
              <a:rPr lang="en-US" sz="1200" b="0" dirty="0">
                <a:latin typeface="Times" charset="0"/>
                <a:ea typeface="等线" panose="02010600030101010101" charset="-122"/>
              </a:rPr>
              <a:t>)</a:t>
            </a:r>
          </a:p>
          <a:p>
            <a:pPr indent="0"/>
            <a:r>
              <a:rPr lang="en-US" sz="1600" b="1" dirty="0">
                <a:latin typeface="Times" charset="0"/>
                <a:ea typeface="等线" panose="02010600030101010101" charset="-122"/>
              </a:rPr>
              <a:t>    </a:t>
            </a:r>
            <a:r>
              <a:rPr lang="en-US" sz="1600" b="1" dirty="0" err="1">
                <a:latin typeface="Times" charset="0"/>
                <a:ea typeface="等线" panose="02010600030101010101" charset="-122"/>
              </a:rPr>
              <a:t>eventOut</a:t>
            </a:r>
            <a:r>
              <a:rPr lang="en-US" sz="1600" b="1" dirty="0">
                <a:latin typeface="Times" charset="0"/>
                <a:ea typeface="等线" panose="02010600030101010101" charset="-122"/>
              </a:rPr>
              <a:t>&lt;-</a:t>
            </a:r>
            <a:r>
              <a:rPr lang="en-US" sz="1600" b="1" dirty="0" err="1">
                <a:latin typeface="Times" charset="0"/>
                <a:ea typeface="等线" panose="02010600030101010101" charset="-122"/>
              </a:rPr>
              <a:t>eventTimingOverList</a:t>
            </a:r>
            <a:r>
              <a:rPr lang="en-US" sz="1600" b="1" dirty="0">
                <a:latin typeface="Times" charset="0"/>
                <a:ea typeface="等线" panose="02010600030101010101" charset="-122"/>
              </a:rPr>
              <a:t>(</a:t>
            </a:r>
            <a:r>
              <a:rPr lang="en-US" sz="1600" b="1" dirty="0" err="1">
                <a:latin typeface="Times" charset="0"/>
                <a:ea typeface="等线" panose="02010600030101010101" charset="-122"/>
              </a:rPr>
              <a:t>dfList</a:t>
            </a:r>
            <a:r>
              <a:rPr lang="en-US" sz="1600" b="1" dirty="0">
                <a:latin typeface="Times" charset="0"/>
                <a:ea typeface="等线" panose="02010600030101010101" charset="-122"/>
              </a:rPr>
              <a:t>=list(Sample1=mutId,Sample2=</a:t>
            </a:r>
            <a:r>
              <a:rPr lang="en-US" sz="1600" b="1" dirty="0" err="1">
                <a:latin typeface="Times" charset="0"/>
                <a:ea typeface="等线" panose="02010600030101010101" charset="-122"/>
              </a:rPr>
              <a:t>mutId</a:t>
            </a:r>
            <a:r>
              <a:rPr lang="en-US" sz="1600" b="1" dirty="0">
                <a:latin typeface="Times" charset="0"/>
                <a:ea typeface="等线" panose="02010600030101010101" charset="-122"/>
              </a:rPr>
              <a:t>),</a:t>
            </a:r>
            <a:r>
              <a:rPr lang="en-US" sz="1600" b="1" dirty="0" err="1">
                <a:latin typeface="Times" charset="0"/>
                <a:ea typeface="等线" panose="02010600030101010101" charset="-122"/>
              </a:rPr>
              <a:t>normCont</a:t>
            </a:r>
            <a:r>
              <a:rPr lang="en-US" sz="1600" b="1" dirty="0">
                <a:latin typeface="Times" charset="0"/>
                <a:ea typeface="等线" panose="02010600030101010101" charset="-122"/>
              </a:rPr>
              <a:t>=c(0.22,0.20))</a:t>
            </a:r>
            <a:r>
              <a:rPr lang="en-US" sz="1200" b="0" dirty="0" smtClean="0">
                <a:latin typeface="Times" charset="0"/>
                <a:ea typeface="等线" panose="02010600030101010101" charset="-122"/>
              </a:rPr>
              <a:t>    </a:t>
            </a:r>
            <a:r>
              <a:rPr lang="en-US" sz="1200" b="0" dirty="0">
                <a:latin typeface="Times" charset="0"/>
                <a:ea typeface="等线" panose="02010600030101010101" charset="-122"/>
              </a:rPr>
              <a:t>getPi0Summary(</a:t>
            </a:r>
            <a:r>
              <a:rPr lang="en-US" sz="1200" b="0" dirty="0" err="1">
                <a:latin typeface="Times" charset="0"/>
                <a:ea typeface="等线" panose="02010600030101010101" charset="-122"/>
              </a:rPr>
              <a:t>eventOut</a:t>
            </a:r>
            <a:r>
              <a:rPr lang="en-US" sz="1200" b="0" dirty="0">
                <a:latin typeface="Times" charset="0"/>
                <a:ea typeface="等线" panose="02010600030101010101" charset="-122"/>
              </a:rPr>
              <a:t>)</a:t>
            </a:r>
          </a:p>
          <a:p>
            <a:pPr indent="0"/>
            <a:r>
              <a:rPr lang="en-US" sz="1200" b="0" dirty="0">
                <a:latin typeface="Times" charset="0"/>
                <a:ea typeface="等线" panose="02010600030101010101" charset="-122"/>
              </a:rPr>
              <a:t>} </a:t>
            </a:r>
            <a:endParaRPr lang="zh-CN" altLang="en-US" dirty="0"/>
          </a:p>
        </p:txBody>
      </p:sp>
      <p:pic>
        <p:nvPicPr>
          <p:cNvPr id="2" name="图片 1"/>
          <p:cNvPicPr>
            <a:picLocks noChangeAspect="1"/>
          </p:cNvPicPr>
          <p:nvPr/>
        </p:nvPicPr>
        <p:blipFill>
          <a:blip r:embed="rId3"/>
          <a:stretch>
            <a:fillRect/>
          </a:stretch>
        </p:blipFill>
        <p:spPr>
          <a:xfrm>
            <a:off x="2248096" y="5482072"/>
            <a:ext cx="5826125" cy="99758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 INTRODUCTION</a:t>
            </a:r>
          </a:p>
        </p:txBody>
      </p:sp>
      <p:sp>
        <p:nvSpPr>
          <p:cNvPr id="102" name="文本框 101"/>
          <p:cNvSpPr txBox="1"/>
          <p:nvPr/>
        </p:nvSpPr>
        <p:spPr>
          <a:xfrm>
            <a:off x="901700" y="5971540"/>
            <a:ext cx="5080000" cy="460375"/>
          </a:xfrm>
          <a:prstGeom prst="rect">
            <a:avLst/>
          </a:prstGeom>
          <a:noFill/>
          <a:ln w="9525">
            <a:noFill/>
          </a:ln>
        </p:spPr>
        <p:txBody>
          <a:bodyPr>
            <a:spAutoFit/>
          </a:bodyPr>
          <a:lstStyle/>
          <a:p>
            <a:pPr indent="0"/>
            <a:endParaRPr lang="en-US" sz="1200" b="0">
              <a:latin typeface="Calibri" panose="020F0502020204030204" pitchFamily="34" charset="0"/>
              <a:ea typeface="等线" panose="02010600030101010101" charset="-122"/>
              <a:cs typeface="Times New Roman" panose="02020603050405020304" pitchFamily="18" charset="0"/>
            </a:endParaRPr>
          </a:p>
          <a:p>
            <a:pPr indent="0"/>
            <a:r>
              <a:rPr lang="en-US" sz="1200" b="0">
                <a:latin typeface="Calibri" panose="020F0502020204030204" pitchFamily="34" charset="0"/>
                <a:ea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316865" y="972185"/>
            <a:ext cx="8730615" cy="5354320"/>
          </a:xfrm>
          <a:prstGeom prst="rect">
            <a:avLst/>
          </a:prstGeom>
          <a:noFill/>
        </p:spPr>
        <p:txBody>
          <a:bodyPr wrap="square" rtlCol="0">
            <a:spAutoFit/>
          </a:bodyPr>
          <a:lstStyle/>
          <a:p>
            <a:r>
              <a:rPr lang="zh-CN" altLang="en-US"/>
              <a:t>Motivation: </a:t>
            </a:r>
          </a:p>
          <a:p>
            <a:r>
              <a:rPr lang="zh-CN" altLang="en-US"/>
              <a:t>Tumors acquire many chromosomal amplifications, and those acquired early in the lifespan of the tumor may be not only</a:t>
            </a:r>
            <a:r>
              <a:rPr lang="zh-CN" altLang="en-US" b="1"/>
              <a:t> important for tumor growth but also can be used for diagnostic purposes</a:t>
            </a:r>
            <a:r>
              <a:rPr lang="zh-CN" altLang="en-US"/>
              <a:t>. </a:t>
            </a:r>
          </a:p>
          <a:p>
            <a:endParaRPr lang="zh-CN" altLang="en-US"/>
          </a:p>
          <a:p>
            <a:r>
              <a:rPr lang="zh-CN" altLang="en-US"/>
              <a:t>Results: </a:t>
            </a:r>
          </a:p>
          <a:p>
            <a:r>
              <a:rPr lang="en-US" altLang="zh-CN" b="1"/>
              <a:t>T</a:t>
            </a:r>
            <a:r>
              <a:rPr lang="zh-CN" altLang="en-US" b="1"/>
              <a:t>he model for timing chromosomal amplifications is limited</a:t>
            </a:r>
            <a:r>
              <a:rPr lang="zh-CN" altLang="en-US"/>
              <a:t> in scope, particularly for regions with high levels of amplification.</a:t>
            </a:r>
          </a:p>
          <a:p>
            <a:r>
              <a:rPr lang="en-US" altLang="zh-CN"/>
              <a:t>T</a:t>
            </a:r>
            <a:r>
              <a:rPr lang="zh-CN" altLang="en-US"/>
              <a:t>he estimation of the order of events can be sensitive for events that occur early in the progression of the tumor and that the partial maximum likelihood method can give biased estimates, particularly for moderate read coverage or normal contamination. </a:t>
            </a:r>
          </a:p>
          <a:p>
            <a:endParaRPr lang="zh-CN" altLang="en-US"/>
          </a:p>
          <a:p>
            <a:r>
              <a:rPr lang="zh-CN" altLang="en-US"/>
              <a:t>We propose</a:t>
            </a:r>
            <a:r>
              <a:rPr lang="en-US" altLang="zh-CN"/>
              <a:t>:</a:t>
            </a:r>
          </a:p>
          <a:p>
            <a:r>
              <a:rPr lang="zh-CN" altLang="en-US"/>
              <a:t> a </a:t>
            </a:r>
            <a:r>
              <a:rPr lang="zh-CN" altLang="en-US" b="1"/>
              <a:t>maximum-likelihood estimation procedure </a:t>
            </a:r>
            <a:r>
              <a:rPr lang="zh-CN" altLang="en-US"/>
              <a:t>that fully accounts for</a:t>
            </a:r>
          </a:p>
          <a:p>
            <a:r>
              <a:rPr lang="zh-CN" altLang="en-US"/>
              <a:t>sequencing variability and show that it outperforms the partial maximum-likelihood estimation method. </a:t>
            </a:r>
          </a:p>
          <a:p>
            <a:r>
              <a:rPr lang="zh-CN" altLang="en-US"/>
              <a:t>a</a:t>
            </a:r>
            <a:r>
              <a:rPr lang="zh-CN" altLang="en-US" b="1"/>
              <a:t> Bayesian estimation procedure</a:t>
            </a:r>
            <a:r>
              <a:rPr lang="zh-CN" altLang="en-US"/>
              <a:t> that stabilizes the estimates in certain settings. </a:t>
            </a:r>
          </a:p>
          <a:p>
            <a:r>
              <a:rPr lang="zh-CN" altLang="en-US"/>
              <a:t>We implement these methods on a small number of ovarian tumors, and the results suggest possible differences in how the tumors acquired amplifications.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分析原理</a:t>
            </a:r>
          </a:p>
        </p:txBody>
      </p:sp>
      <p:sp>
        <p:nvSpPr>
          <p:cNvPr id="100" name="文本框 99"/>
          <p:cNvSpPr txBox="1"/>
          <p:nvPr/>
        </p:nvSpPr>
        <p:spPr>
          <a:xfrm>
            <a:off x="316865" y="1213485"/>
            <a:ext cx="6795135" cy="2861310"/>
          </a:xfrm>
          <a:prstGeom prst="rect">
            <a:avLst/>
          </a:prstGeom>
          <a:noFill/>
          <a:ln w="9525">
            <a:noFill/>
          </a:ln>
        </p:spPr>
        <p:txBody>
          <a:bodyPr wrap="square">
            <a:spAutoFit/>
          </a:bodyPr>
          <a:lstStyle/>
          <a:p>
            <a:pPr indent="0"/>
            <a:r>
              <a:rPr lang="zh-CN" altLang="en-US" sz="1800" b="0"/>
              <a:t> 理论假设：</a:t>
            </a:r>
          </a:p>
          <a:p>
            <a:pPr indent="0"/>
            <a:r>
              <a:rPr lang="zh-CN" altLang="en-US" sz="1800" b="0"/>
              <a:t>1. 每个突变i历史上只发生过一次</a:t>
            </a:r>
          </a:p>
          <a:p>
            <a:pPr indent="0"/>
            <a:r>
              <a:rPr lang="zh-CN" altLang="en-US" sz="1800" b="0"/>
              <a:t>2. 如果一个突变i发生在k阶段，那么它发生在k阶段每个拷贝上的概率(可能性)是相同的</a:t>
            </a:r>
          </a:p>
          <a:p>
            <a:pPr indent="0"/>
            <a:r>
              <a:rPr lang="zh-CN" altLang="en-US" sz="1800" b="0"/>
              <a:t>3. 一个突变i发生在k阶段的概率假设与k阶段存在的时间(πk)以及k阶段存在的拷贝数(Sk)正相关。</a:t>
            </a:r>
            <a:endParaRPr lang="zh-CN" sz="1200" b="0">
              <a:latin typeface="Times" charset="0"/>
              <a:ea typeface="等线" panose="02010600030101010101" charset="-122"/>
            </a:endParaRPr>
          </a:p>
          <a:p>
            <a:pPr indent="0"/>
            <a:endParaRPr lang="zh-CN" altLang="en-US"/>
          </a:p>
          <a:p>
            <a:pPr indent="0"/>
            <a:endParaRPr lang="zh-CN" altLang="en-US"/>
          </a:p>
          <a:p>
            <a:pPr indent="0"/>
            <a:endParaRPr lang="zh-CN" altLang="en-US"/>
          </a:p>
          <a:p>
            <a:pPr indent="0"/>
            <a:endParaRPr lang="zh-CN" altLang="en-US"/>
          </a:p>
        </p:txBody>
      </p:sp>
      <p:pic>
        <p:nvPicPr>
          <p:cNvPr id="5" name="Picture 4" descr="../Library/Containers/com.tencent.qq/Data/Library/Application%20Support/QQ/Users/985557179/QQ/Temp.db/0D3C4D14-B109-46B8-97A8-7237F47FD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49718" y="3200400"/>
            <a:ext cx="4512945" cy="457200"/>
          </a:xfrm>
          <a:prstGeom prst="rect">
            <a:avLst/>
          </a:prstGeom>
          <a:noFill/>
          <a:ln>
            <a:noFill/>
          </a:ln>
        </p:spPr>
      </p:pic>
      <p:grpSp>
        <p:nvGrpSpPr>
          <p:cNvPr id="12" name="组合 11"/>
          <p:cNvGrpSpPr/>
          <p:nvPr/>
        </p:nvGrpSpPr>
        <p:grpSpPr>
          <a:xfrm>
            <a:off x="708025" y="3872230"/>
            <a:ext cx="6049010" cy="1753509"/>
            <a:chOff x="1850" y="6536"/>
            <a:chExt cx="8000" cy="2166"/>
          </a:xfrm>
        </p:grpSpPr>
        <p:sp>
          <p:nvSpPr>
            <p:cNvPr id="8" name="文本框 7"/>
            <p:cNvSpPr txBox="1"/>
            <p:nvPr/>
          </p:nvSpPr>
          <p:spPr>
            <a:xfrm>
              <a:off x="1850" y="6536"/>
              <a:ext cx="8000" cy="2166"/>
            </a:xfrm>
            <a:prstGeom prst="rect">
              <a:avLst/>
            </a:prstGeom>
            <a:noFill/>
            <a:ln w="9525">
              <a:noFill/>
            </a:ln>
          </p:spPr>
          <p:txBody>
            <a:bodyPr>
              <a:spAutoFit/>
            </a:bodyPr>
            <a:lstStyle/>
            <a:p>
              <a:pPr indent="0"/>
              <a:r>
                <a:rPr lang="en-US" sz="1200" b="0" dirty="0" err="1">
                  <a:latin typeface="Calibri" panose="020F0502020204030204" pitchFamily="34" charset="0"/>
                  <a:ea typeface="等线" panose="02010600030101010101" charset="-122"/>
                  <a:cs typeface="Times New Roman" panose="02020603050405020304" pitchFamily="18" charset="0"/>
                </a:rPr>
                <a:t>Sk</a:t>
              </a:r>
              <a:r>
                <a:rPr lang="en-US" sz="1200" b="0" dirty="0">
                  <a:latin typeface="Calibri" panose="020F0502020204030204" pitchFamily="34" charset="0"/>
                  <a:ea typeface="等线" panose="02010600030101010101" charset="-122"/>
                  <a:cs typeface="Times New Roman" panose="02020603050405020304" pitchFamily="18" charset="0"/>
                </a:rPr>
                <a:t>:     k</a:t>
              </a:r>
              <a:r>
                <a:rPr lang="zh-CN" altLang="en-US" sz="1200" b="0" dirty="0">
                  <a:latin typeface="Calibri" panose="020F0502020204030204" pitchFamily="34" charset="0"/>
                  <a:ea typeface="等线" panose="02010600030101010101" charset="-122"/>
                  <a:cs typeface="Times New Roman" panose="02020603050405020304" pitchFamily="18" charset="0"/>
                </a:rPr>
                <a:t>阶段的拷贝数 </a:t>
              </a:r>
            </a:p>
            <a:p>
              <a:pPr indent="0"/>
              <a:r>
                <a:rPr lang="en-US" altLang="zh-CN" sz="1200" b="0" dirty="0">
                  <a:latin typeface="Calibri" panose="020F0502020204030204" pitchFamily="34" charset="0"/>
                  <a:ea typeface="等线" panose="02010600030101010101" charset="-122"/>
                  <a:cs typeface="Times New Roman" panose="02020603050405020304" pitchFamily="18" charset="0"/>
                </a:rPr>
                <a:t>πk:     k</a:t>
              </a:r>
              <a:r>
                <a:rPr lang="zh-CN" altLang="en-US" sz="1200" b="0" dirty="0">
                  <a:latin typeface="Calibri" panose="020F0502020204030204" pitchFamily="34" charset="0"/>
                  <a:ea typeface="等线" panose="02010600030101010101" charset="-122"/>
                  <a:cs typeface="Times New Roman" panose="02020603050405020304" pitchFamily="18" charset="0"/>
                </a:rPr>
                <a:t>阶段的时间跨度（时长占比）</a:t>
              </a:r>
              <a:endParaRPr lang="en-US" sz="1200" b="0" dirty="0">
                <a:latin typeface="Calibri" panose="020F0502020204030204" pitchFamily="34" charset="0"/>
                <a:ea typeface="等线" panose="02010600030101010101" charset="-122"/>
                <a:cs typeface="Times New Roman" panose="02020603050405020304" pitchFamily="18" charset="0"/>
              </a:endParaRPr>
            </a:p>
            <a:p>
              <a:pPr indent="0"/>
              <a:endParaRPr lang="en-US" sz="1200" b="0" dirty="0">
                <a:latin typeface="Calibri" panose="020F0502020204030204" pitchFamily="34" charset="0"/>
                <a:ea typeface="等线" panose="02010600030101010101" charset="-122"/>
                <a:cs typeface="Times New Roman" panose="02020603050405020304" pitchFamily="18" charset="0"/>
              </a:endParaRPr>
            </a:p>
            <a:p>
              <a:pPr indent="0"/>
              <a:endParaRPr lang="en-US" sz="1200" b="0" dirty="0">
                <a:latin typeface="Calibri" panose="020F0502020204030204" pitchFamily="34" charset="0"/>
                <a:ea typeface="等线" panose="02010600030101010101" charset="-122"/>
                <a:cs typeface="Times New Roman" panose="02020603050405020304" pitchFamily="18" charset="0"/>
              </a:endParaRPr>
            </a:p>
            <a:p>
              <a:pPr indent="0"/>
              <a:r>
                <a:rPr lang="en-US" sz="1200" b="0" dirty="0">
                  <a:latin typeface="Calibri" panose="020F0502020204030204" pitchFamily="34" charset="0"/>
                  <a:ea typeface="等线" panose="02010600030101010101" charset="-122"/>
                  <a:cs typeface="Times New Roman" panose="02020603050405020304" pitchFamily="18" charset="0"/>
                </a:rPr>
                <a:t> C π : </a:t>
              </a:r>
            </a:p>
            <a:p>
              <a:pPr indent="0"/>
              <a:endParaRPr lang="en-US" sz="1200" b="0" dirty="0">
                <a:latin typeface="Calibri" panose="020F0502020204030204" pitchFamily="34" charset="0"/>
                <a:ea typeface="等线" panose="02010600030101010101" charset="-122"/>
                <a:cs typeface="Times New Roman" panose="02020603050405020304" pitchFamily="18" charset="0"/>
              </a:endParaRPr>
            </a:p>
            <a:p>
              <a:pPr indent="0"/>
              <a:endParaRPr lang="en-US" sz="1200" b="0" dirty="0">
                <a:latin typeface="Calibri" panose="020F0502020204030204" pitchFamily="34" charset="0"/>
                <a:ea typeface="等线" panose="02010600030101010101" charset="-122"/>
                <a:cs typeface="Times New Roman" panose="02020603050405020304" pitchFamily="18" charset="0"/>
              </a:endParaRPr>
            </a:p>
            <a:p>
              <a:pPr indent="0"/>
              <a:r>
                <a:rPr lang="zh-CN" altLang="en-US" sz="1200" dirty="0">
                  <a:sym typeface="+mn-ea"/>
                </a:rPr>
                <a:t> i : 突变位点       Pi : 突变位点i的等位基因频率 </a:t>
              </a:r>
              <a:endParaRPr lang="zh-CN" altLang="en-US" sz="1200" dirty="0"/>
            </a:p>
            <a:p>
              <a:pPr indent="0"/>
              <a:r>
                <a:rPr lang="en-US" sz="1200" b="0" dirty="0">
                  <a:latin typeface="Calibri" panose="020F0502020204030204" pitchFamily="34" charset="0"/>
                  <a:ea typeface="等线" panose="02010600030101010101" charset="-122"/>
                  <a:cs typeface="Times New Roman" panose="02020603050405020304" pitchFamily="18" charset="0"/>
                </a:rPr>
                <a:t> </a:t>
              </a:r>
              <a:endParaRPr lang="zh-CN" altLang="en-US" dirty="0"/>
            </a:p>
          </p:txBody>
        </p:sp>
        <p:pic>
          <p:nvPicPr>
            <p:cNvPr id="9" name="图片 8"/>
            <p:cNvPicPr/>
            <p:nvPr/>
          </p:nvPicPr>
          <p:blipFill>
            <a:blip r:embed="rId4"/>
            <a:stretch>
              <a:fillRect/>
            </a:stretch>
          </p:blipFill>
          <p:spPr>
            <a:xfrm>
              <a:off x="2677" y="7277"/>
              <a:ext cx="960" cy="684"/>
            </a:xfrm>
            <a:prstGeom prst="rect">
              <a:avLst/>
            </a:prstGeom>
            <a:noFill/>
            <a:ln w="9525">
              <a:noFill/>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分析原理</a:t>
            </a:r>
          </a:p>
        </p:txBody>
      </p:sp>
      <p:pic>
        <p:nvPicPr>
          <p:cNvPr id="10" name="图片 9"/>
          <p:cNvPicPr/>
          <p:nvPr/>
        </p:nvPicPr>
        <p:blipFill>
          <a:blip r:embed="rId3"/>
          <a:stretch>
            <a:fillRect/>
          </a:stretch>
        </p:blipFill>
        <p:spPr>
          <a:xfrm>
            <a:off x="254635" y="1348105"/>
            <a:ext cx="8275955" cy="3192780"/>
          </a:xfrm>
          <a:prstGeom prst="rect">
            <a:avLst/>
          </a:prstGeom>
          <a:noFill/>
          <a:ln w="9525">
            <a:noFill/>
          </a:ln>
        </p:spPr>
      </p:pic>
      <p:sp>
        <p:nvSpPr>
          <p:cNvPr id="102" name="文本框 101"/>
          <p:cNvSpPr txBox="1"/>
          <p:nvPr/>
        </p:nvSpPr>
        <p:spPr>
          <a:xfrm>
            <a:off x="901700" y="5971540"/>
            <a:ext cx="5080000" cy="460375"/>
          </a:xfrm>
          <a:prstGeom prst="rect">
            <a:avLst/>
          </a:prstGeom>
          <a:noFill/>
          <a:ln w="9525">
            <a:noFill/>
          </a:ln>
        </p:spPr>
        <p:txBody>
          <a:bodyPr>
            <a:spAutoFit/>
          </a:bodyPr>
          <a:lstStyle/>
          <a:p>
            <a:pPr indent="0"/>
            <a:endParaRPr lang="en-US" sz="1200" b="0">
              <a:latin typeface="Calibri" panose="020F0502020204030204" pitchFamily="34" charset="0"/>
              <a:ea typeface="等线" panose="02010600030101010101" charset="-122"/>
              <a:cs typeface="Times New Roman" panose="02020603050405020304" pitchFamily="18" charset="0"/>
            </a:endParaRPr>
          </a:p>
          <a:p>
            <a:pPr indent="0"/>
            <a:r>
              <a:rPr lang="en-US" sz="1200" b="0">
                <a:latin typeface="Calibri" panose="020F0502020204030204" pitchFamily="34" charset="0"/>
                <a:ea typeface="等线" panose="02010600030101010101" charset="-122"/>
                <a:cs typeface="Times New Roman" panose="02020603050405020304" pitchFamily="18" charset="0"/>
              </a:rPr>
              <a:t> </a:t>
            </a:r>
            <a:endParaRPr lang="zh-CN" altLang="en-US"/>
          </a:p>
        </p:txBody>
      </p:sp>
      <p:sp>
        <p:nvSpPr>
          <p:cNvPr id="2" name="文本框 1"/>
          <p:cNvSpPr txBox="1"/>
          <p:nvPr/>
        </p:nvSpPr>
        <p:spPr>
          <a:xfrm>
            <a:off x="901700" y="5050790"/>
            <a:ext cx="6049010" cy="645160"/>
          </a:xfrm>
          <a:prstGeom prst="rect">
            <a:avLst/>
          </a:prstGeom>
          <a:noFill/>
          <a:ln w="9525">
            <a:noFill/>
          </a:ln>
        </p:spPr>
        <p:txBody>
          <a:bodyPr>
            <a:spAutoFit/>
          </a:bodyPr>
          <a:lstStyle/>
          <a:p>
            <a:pPr indent="0"/>
            <a:r>
              <a:rPr lang="en-US" b="0">
                <a:latin typeface="Calibri" panose="020F0502020204030204" pitchFamily="34" charset="0"/>
                <a:ea typeface="等线" panose="02010600030101010101" charset="-122"/>
                <a:cs typeface="Times New Roman" panose="02020603050405020304" pitchFamily="18" charset="0"/>
              </a:rPr>
              <a:t>q(aj): </a:t>
            </a:r>
            <a:r>
              <a:rPr lang="zh-CN" altLang="en-US" b="0">
                <a:latin typeface="Calibri" panose="020F0502020204030204" pitchFamily="34" charset="0"/>
                <a:ea typeface="等线" panose="02010600030101010101" charset="-122"/>
                <a:cs typeface="Times New Roman" panose="02020603050405020304" pitchFamily="18" charset="0"/>
              </a:rPr>
              <a:t>等位频率</a:t>
            </a:r>
            <a:r>
              <a:rPr lang="en-US" altLang="zh-CN" b="0">
                <a:latin typeface="Calibri" panose="020F0502020204030204" pitchFamily="34" charset="0"/>
                <a:ea typeface="等线" panose="02010600030101010101" charset="-122"/>
                <a:cs typeface="Times New Roman" panose="02020603050405020304" pitchFamily="18" charset="0"/>
              </a:rPr>
              <a:t>aj</a:t>
            </a:r>
            <a:r>
              <a:rPr lang="zh-CN" altLang="en-US" b="0">
                <a:latin typeface="Calibri" panose="020F0502020204030204" pitchFamily="34" charset="0"/>
                <a:ea typeface="等线" panose="02010600030101010101" charset="-122"/>
                <a:cs typeface="Times New Roman" panose="02020603050405020304" pitchFamily="18" charset="0"/>
              </a:rPr>
              <a:t>发生的概率</a:t>
            </a:r>
            <a:endParaRPr lang="en-US" b="0">
              <a:latin typeface="Calibri" panose="020F0502020204030204" pitchFamily="34" charset="0"/>
              <a:ea typeface="等线" panose="02010600030101010101" charset="-122"/>
              <a:cs typeface="Times New Roman" panose="02020603050405020304" pitchFamily="18" charset="0"/>
            </a:endParaRPr>
          </a:p>
          <a:p>
            <a:pPr indent="0"/>
            <a:r>
              <a:rPr lang="en-US" b="0">
                <a:latin typeface="Calibri" panose="020F0502020204030204" pitchFamily="34" charset="0"/>
                <a:ea typeface="等线" panose="02010600030101010101" charset="-122"/>
                <a:cs typeface="Times New Roman" panose="02020603050405020304" pitchFamily="18" charset="0"/>
              </a:rPr>
              <a:t>Ckj:    k</a:t>
            </a:r>
            <a:r>
              <a:rPr lang="zh-CN" altLang="en-US" b="0">
                <a:latin typeface="Calibri" panose="020F0502020204030204" pitchFamily="34" charset="0"/>
                <a:ea typeface="等线" panose="02010600030101010101" charset="-122"/>
                <a:cs typeface="Times New Roman" panose="02020603050405020304" pitchFamily="18" charset="0"/>
              </a:rPr>
              <a:t>阶段导致突变频率是</a:t>
            </a:r>
            <a:r>
              <a:rPr lang="en-US" altLang="zh-CN" b="0">
                <a:latin typeface="Calibri" panose="020F0502020204030204" pitchFamily="34" charset="0"/>
                <a:ea typeface="等线" panose="02010600030101010101" charset="-122"/>
                <a:cs typeface="Times New Roman" panose="02020603050405020304" pitchFamily="18" charset="0"/>
              </a:rPr>
              <a:t>aj</a:t>
            </a:r>
            <a:r>
              <a:rPr lang="zh-CN" altLang="en-US" b="0">
                <a:latin typeface="Calibri" panose="020F0502020204030204" pitchFamily="34" charset="0"/>
                <a:ea typeface="等线" panose="02010600030101010101" charset="-122"/>
                <a:cs typeface="Times New Roman" panose="02020603050405020304" pitchFamily="18" charset="0"/>
              </a:rPr>
              <a:t>的拷贝数</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ph type="title" idx="4294967295"/>
          </p:nvPr>
        </p:nvSpPr>
        <p:spPr>
          <a:xfrm>
            <a:off x="901700" y="0"/>
            <a:ext cx="7820025" cy="838835"/>
          </a:xfrm>
          <a:prstGeom prst="rect">
            <a:avLst/>
          </a:prstGeom>
        </p:spPr>
        <p:txBody>
          <a:bodyPr vert="horz" lIns="91440" tIns="45720" rIns="91440" bIns="45720" rtlCol="0" anchor="ctr">
            <a:normAutofit/>
          </a:body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分析原理</a:t>
            </a:r>
          </a:p>
        </p:txBody>
      </p:sp>
      <p:sp>
        <p:nvSpPr>
          <p:cNvPr id="102" name="文本框 101"/>
          <p:cNvSpPr txBox="1"/>
          <p:nvPr/>
        </p:nvSpPr>
        <p:spPr>
          <a:xfrm>
            <a:off x="901700" y="5971540"/>
            <a:ext cx="5080000" cy="460375"/>
          </a:xfrm>
          <a:prstGeom prst="rect">
            <a:avLst/>
          </a:prstGeom>
          <a:noFill/>
          <a:ln w="9525">
            <a:noFill/>
          </a:ln>
        </p:spPr>
        <p:txBody>
          <a:bodyPr>
            <a:spAutoFit/>
          </a:bodyPr>
          <a:lstStyle/>
          <a:p>
            <a:pPr indent="0"/>
            <a:endParaRPr lang="en-US" sz="1200" b="0">
              <a:latin typeface="Calibri" panose="020F0502020204030204" pitchFamily="34" charset="0"/>
              <a:ea typeface="等线" panose="02010600030101010101" charset="-122"/>
              <a:cs typeface="Times New Roman" panose="02020603050405020304" pitchFamily="18" charset="0"/>
            </a:endParaRPr>
          </a:p>
          <a:p>
            <a:pPr indent="0"/>
            <a:r>
              <a:rPr lang="en-US" sz="1200" b="0">
                <a:latin typeface="Calibri" panose="020F0502020204030204" pitchFamily="34" charset="0"/>
                <a:ea typeface="等线" panose="02010600030101010101" charset="-122"/>
                <a:cs typeface="Times New Roman" panose="02020603050405020304" pitchFamily="18" charset="0"/>
              </a:rPr>
              <a:t> </a:t>
            </a:r>
            <a:endParaRPr lang="zh-CN"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065" y="1058227"/>
            <a:ext cx="9144000" cy="5143500"/>
          </a:xfrm>
          <a:prstGeom prst="rect">
            <a:avLst/>
          </a:prstGeom>
        </p:spPr>
      </p:pic>
    </p:spTree>
    <p:extLst>
      <p:ext uri="{BB962C8B-B14F-4D97-AF65-F5344CB8AC3E}">
        <p14:creationId xmlns:p14="http://schemas.microsoft.com/office/powerpoint/2010/main" val="1577666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nvSpPr>
        <p:spPr>
          <a:xfrm>
            <a:off x="901700" y="0"/>
            <a:ext cx="7820025"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 分析原理</a:t>
            </a:r>
          </a:p>
        </p:txBody>
      </p:sp>
      <p:pic>
        <p:nvPicPr>
          <p:cNvPr id="3" name="图片 2"/>
          <p:cNvPicPr>
            <a:picLocks noChangeAspect="1"/>
          </p:cNvPicPr>
          <p:nvPr/>
        </p:nvPicPr>
        <p:blipFill>
          <a:blip r:embed="rId2"/>
          <a:stretch>
            <a:fillRect/>
          </a:stretch>
        </p:blipFill>
        <p:spPr>
          <a:xfrm>
            <a:off x="75565" y="2069465"/>
            <a:ext cx="9017000" cy="3106420"/>
          </a:xfrm>
          <a:prstGeom prst="rect">
            <a:avLst/>
          </a:prstGeom>
        </p:spPr>
      </p:pic>
      <p:sp>
        <p:nvSpPr>
          <p:cNvPr id="4" name="文本框 3"/>
          <p:cNvSpPr txBox="1"/>
          <p:nvPr/>
        </p:nvSpPr>
        <p:spPr>
          <a:xfrm>
            <a:off x="604520" y="5668645"/>
            <a:ext cx="8246745" cy="368300"/>
          </a:xfrm>
          <a:prstGeom prst="rect">
            <a:avLst/>
          </a:prstGeom>
          <a:noFill/>
        </p:spPr>
        <p:txBody>
          <a:bodyPr wrap="square" rtlCol="0" anchor="t">
            <a:spAutoFit/>
          </a:bodyPr>
          <a:lstStyle/>
          <a:p>
            <a:r>
              <a:rPr lang="zh-CN" altLang="en-US"/>
              <a:t>Example of three histories of amplification that can lead to copy number S</a:t>
            </a:r>
            <a:r>
              <a:rPr lang="en-US" altLang="zh-CN"/>
              <a:t>=</a:t>
            </a:r>
            <a:r>
              <a:rPr lang="zh-CN" altLang="en-US"/>
              <a:t>5</a:t>
            </a:r>
          </a:p>
        </p:txBody>
      </p:sp>
      <p:sp>
        <p:nvSpPr>
          <p:cNvPr id="6" name="文本框 5"/>
          <p:cNvSpPr txBox="1"/>
          <p:nvPr/>
        </p:nvSpPr>
        <p:spPr>
          <a:xfrm>
            <a:off x="1965960" y="892810"/>
            <a:ext cx="7473315" cy="645160"/>
          </a:xfrm>
          <a:prstGeom prst="rect">
            <a:avLst/>
          </a:prstGeom>
          <a:noFill/>
        </p:spPr>
        <p:txBody>
          <a:bodyPr wrap="square" rtlCol="0">
            <a:spAutoFit/>
          </a:bodyPr>
          <a:lstStyle/>
          <a:p>
            <a:endParaRPr lang="en-US" altLang="zh-CN"/>
          </a:p>
          <a:p>
            <a:r>
              <a:rPr lang="en-US" altLang="zh-CN"/>
              <a:t>A</a:t>
            </a:r>
            <a:r>
              <a:rPr lang="zh-CN" altLang="en-US"/>
              <a:t>矩阵构建：</a:t>
            </a:r>
            <a:r>
              <a:rPr lang="en-US" altLang="zh-CN"/>
              <a:t>S &gt; 4 (S=5</a:t>
            </a:r>
            <a:r>
              <a:rPr lang="zh-CN" altLang="en-US"/>
              <a:t>为例</a:t>
            </a:r>
            <a:r>
              <a:rPr lang="en-US" altLang="zh-CN"/>
              <a:t>)</a:t>
            </a:r>
          </a:p>
        </p:txBody>
      </p:sp>
      <p:pic>
        <p:nvPicPr>
          <p:cNvPr id="9" name="图片 8"/>
          <p:cNvPicPr>
            <a:picLocks noChangeAspect="1"/>
          </p:cNvPicPr>
          <p:nvPr/>
        </p:nvPicPr>
        <p:blipFill>
          <a:blip r:embed="rId3"/>
          <a:stretch>
            <a:fillRect/>
          </a:stretch>
        </p:blipFill>
        <p:spPr>
          <a:xfrm>
            <a:off x="316865" y="1088390"/>
            <a:ext cx="1475105" cy="449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nvSpPr>
        <p:spPr>
          <a:xfrm>
            <a:off x="901700" y="0"/>
            <a:ext cx="7820025"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 分析原理</a:t>
            </a:r>
          </a:p>
        </p:txBody>
      </p:sp>
      <p:pic>
        <p:nvPicPr>
          <p:cNvPr id="2" name="图片 1"/>
          <p:cNvPicPr>
            <a:picLocks noChangeAspect="1"/>
          </p:cNvPicPr>
          <p:nvPr/>
        </p:nvPicPr>
        <p:blipFill>
          <a:blip r:embed="rId2"/>
          <a:stretch>
            <a:fillRect/>
          </a:stretch>
        </p:blipFill>
        <p:spPr>
          <a:xfrm>
            <a:off x="415290" y="1861820"/>
            <a:ext cx="2669540" cy="2736850"/>
          </a:xfrm>
          <a:prstGeom prst="rect">
            <a:avLst/>
          </a:prstGeom>
        </p:spPr>
      </p:pic>
      <p:pic>
        <p:nvPicPr>
          <p:cNvPr id="3" name="图片 2" descr="{DAD00025-0281-F60D-C8DC-50DEE73B2355}"/>
          <p:cNvPicPr>
            <a:picLocks noChangeAspect="1"/>
          </p:cNvPicPr>
          <p:nvPr/>
        </p:nvPicPr>
        <p:blipFill>
          <a:blip r:embed="rId3"/>
          <a:stretch>
            <a:fillRect/>
          </a:stretch>
        </p:blipFill>
        <p:spPr>
          <a:xfrm>
            <a:off x="3507105" y="2503805"/>
            <a:ext cx="5008880" cy="2064385"/>
          </a:xfrm>
          <a:prstGeom prst="rect">
            <a:avLst/>
          </a:prstGeom>
        </p:spPr>
      </p:pic>
      <p:sp>
        <p:nvSpPr>
          <p:cNvPr id="4" name="文本框 3"/>
          <p:cNvSpPr txBox="1"/>
          <p:nvPr/>
        </p:nvSpPr>
        <p:spPr>
          <a:xfrm>
            <a:off x="1934210" y="1111250"/>
            <a:ext cx="7473315" cy="922020"/>
          </a:xfrm>
          <a:prstGeom prst="rect">
            <a:avLst/>
          </a:prstGeom>
          <a:noFill/>
        </p:spPr>
        <p:txBody>
          <a:bodyPr wrap="square" rtlCol="0">
            <a:spAutoFit/>
          </a:bodyPr>
          <a:lstStyle/>
          <a:p>
            <a:r>
              <a:rPr lang="en-US" altLang="zh-CN"/>
              <a:t>A</a:t>
            </a:r>
            <a:r>
              <a:rPr lang="zh-CN" altLang="en-US"/>
              <a:t>矩阵构建：</a:t>
            </a:r>
            <a:r>
              <a:rPr lang="en-US" altLang="zh-CN"/>
              <a:t>S &gt; 4 (S=5</a:t>
            </a:r>
            <a:r>
              <a:rPr lang="zh-CN" altLang="en-US"/>
              <a:t>为例</a:t>
            </a:r>
            <a:r>
              <a:rPr lang="en-US" altLang="zh-CN"/>
              <a:t>)</a:t>
            </a:r>
          </a:p>
          <a:p>
            <a:r>
              <a:rPr lang="zh-CN" altLang="en-US">
                <a:sym typeface="+mn-ea"/>
              </a:rPr>
              <a:t> Only (a) is identifiable because all amplification occurs on one lineage</a:t>
            </a:r>
            <a:endParaRPr lang="en-US" altLang="zh-CN"/>
          </a:p>
          <a:p>
            <a:r>
              <a:rPr lang="en-US" altLang="zh-CN"/>
              <a:t>  </a:t>
            </a:r>
          </a:p>
        </p:txBody>
      </p:sp>
      <p:pic>
        <p:nvPicPr>
          <p:cNvPr id="9" name="图片 8"/>
          <p:cNvPicPr>
            <a:picLocks noChangeAspect="1"/>
          </p:cNvPicPr>
          <p:nvPr/>
        </p:nvPicPr>
        <p:blipFill>
          <a:blip r:embed="rId4"/>
          <a:stretch>
            <a:fillRect/>
          </a:stretch>
        </p:blipFill>
        <p:spPr>
          <a:xfrm>
            <a:off x="316865" y="1238885"/>
            <a:ext cx="1475105" cy="4495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8581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nvSpPr>
        <p:spPr>
          <a:xfrm>
            <a:off x="901700" y="0"/>
            <a:ext cx="7820025"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 分析原理</a:t>
            </a:r>
          </a:p>
        </p:txBody>
      </p:sp>
      <p:sp>
        <p:nvSpPr>
          <p:cNvPr id="4" name="文本框 3"/>
          <p:cNvSpPr txBox="1"/>
          <p:nvPr/>
        </p:nvSpPr>
        <p:spPr>
          <a:xfrm>
            <a:off x="1934210" y="1111250"/>
            <a:ext cx="7473315" cy="368300"/>
          </a:xfrm>
          <a:prstGeom prst="rect">
            <a:avLst/>
          </a:prstGeom>
          <a:noFill/>
        </p:spPr>
        <p:txBody>
          <a:bodyPr wrap="square" rtlCol="0">
            <a:spAutoFit/>
          </a:bodyPr>
          <a:lstStyle/>
          <a:p>
            <a:r>
              <a:rPr lang="en-US" altLang="zh-CN"/>
              <a:t>A</a:t>
            </a:r>
            <a:r>
              <a:rPr lang="zh-CN" altLang="en-US"/>
              <a:t>矩阵构建：</a:t>
            </a:r>
            <a:r>
              <a:rPr lang="en-US" altLang="zh-CN"/>
              <a:t>S &lt; 5 </a:t>
            </a:r>
          </a:p>
        </p:txBody>
      </p:sp>
      <p:pic>
        <p:nvPicPr>
          <p:cNvPr id="9" name="图片 8"/>
          <p:cNvPicPr>
            <a:picLocks noChangeAspect="1"/>
          </p:cNvPicPr>
          <p:nvPr/>
        </p:nvPicPr>
        <p:blipFill>
          <a:blip r:embed="rId2"/>
          <a:stretch>
            <a:fillRect/>
          </a:stretch>
        </p:blipFill>
        <p:spPr>
          <a:xfrm>
            <a:off x="316865" y="1029970"/>
            <a:ext cx="1475105" cy="449580"/>
          </a:xfrm>
          <a:prstGeom prst="rect">
            <a:avLst/>
          </a:prstGeom>
        </p:spPr>
      </p:pic>
      <p:sp>
        <p:nvSpPr>
          <p:cNvPr id="5" name="文本框 4"/>
          <p:cNvSpPr txBox="1"/>
          <p:nvPr/>
        </p:nvSpPr>
        <p:spPr>
          <a:xfrm>
            <a:off x="316865" y="2032635"/>
            <a:ext cx="2178685" cy="922020"/>
          </a:xfrm>
          <a:prstGeom prst="rect">
            <a:avLst/>
          </a:prstGeom>
          <a:noFill/>
        </p:spPr>
        <p:txBody>
          <a:bodyPr wrap="square" rtlCol="0" anchor="t">
            <a:spAutoFit/>
          </a:bodyPr>
          <a:lstStyle/>
          <a:p>
            <a:r>
              <a:rPr lang="en-US" altLang="zh-CN">
                <a:sym typeface="+mn-ea"/>
              </a:rPr>
              <a:t>CNLOH: (0, 2)</a:t>
            </a:r>
            <a:endParaRPr lang="en-US" altLang="zh-CN"/>
          </a:p>
          <a:p>
            <a:r>
              <a:rPr lang="en-US" altLang="zh-CN">
                <a:sym typeface="+mn-ea"/>
              </a:rPr>
              <a:t>single gain: (1, 2)</a:t>
            </a:r>
            <a:endParaRPr lang="en-US" altLang="zh-CN"/>
          </a:p>
          <a:p>
            <a:r>
              <a:rPr lang="en-US" altLang="zh-CN">
                <a:sym typeface="+mn-ea"/>
              </a:rPr>
              <a:t>double gain: (1, 3)</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bwMode="auto">
          <a:xfrm>
            <a:off x="316865" y="755333"/>
            <a:ext cx="85344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0" name="标题 29"/>
          <p:cNvSpPr>
            <a:spLocks noGrp="1"/>
          </p:cNvSpPr>
          <p:nvPr/>
        </p:nvSpPr>
        <p:spPr>
          <a:xfrm>
            <a:off x="901700" y="-30480"/>
            <a:ext cx="7820025"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09600" marR="0" lvl="0" indent="-609600" algn="ctr" defTabSz="914400" rtl="0" eaLnBrk="1" fontAlgn="base" latinLnBrk="0" hangingPunct="1">
              <a:spcBef>
                <a:spcPts val="2400"/>
              </a:spcBef>
              <a:spcAft>
                <a:spcPct val="0"/>
              </a:spcAft>
              <a:buClrTx/>
              <a:buSzTx/>
              <a:buFontTx/>
              <a:buNone/>
              <a:defRPr/>
            </a:pPr>
            <a:r>
              <a:rPr lang="en-US" altLang="zh-CN" sz="4000" b="1" noProof="0" dirty="0">
                <a:ln>
                  <a:noFill/>
                </a:ln>
                <a:uLnTx/>
                <a:uFillTx/>
                <a:latin typeface="+mn-lt"/>
                <a:cs typeface="Times New Roman" panose="02020603050405020304" pitchFamily="18" charset="0"/>
                <a:sym typeface="+mn-ea"/>
              </a:rPr>
              <a:t> </a:t>
            </a:r>
            <a:r>
              <a:rPr lang="zh-CN" altLang="en-US" sz="4000" b="1" noProof="0" dirty="0">
                <a:ln>
                  <a:noFill/>
                </a:ln>
                <a:uLnTx/>
                <a:uFillTx/>
                <a:latin typeface="+mn-lt"/>
                <a:cs typeface="Times New Roman" panose="02020603050405020304" pitchFamily="18" charset="0"/>
                <a:sym typeface="+mn-ea"/>
              </a:rPr>
              <a:t>分析原理</a:t>
            </a:r>
          </a:p>
        </p:txBody>
      </p:sp>
      <p:pic>
        <p:nvPicPr>
          <p:cNvPr id="9" name="图片 8"/>
          <p:cNvPicPr>
            <a:picLocks noChangeAspect="1"/>
          </p:cNvPicPr>
          <p:nvPr/>
        </p:nvPicPr>
        <p:blipFill>
          <a:blip r:embed="rId2"/>
          <a:stretch>
            <a:fillRect/>
          </a:stretch>
        </p:blipFill>
        <p:spPr>
          <a:xfrm>
            <a:off x="316865" y="1228090"/>
            <a:ext cx="1475105" cy="449580"/>
          </a:xfrm>
          <a:prstGeom prst="rect">
            <a:avLst/>
          </a:prstGeom>
        </p:spPr>
      </p:pic>
      <p:sp>
        <p:nvSpPr>
          <p:cNvPr id="4" name="文本框 3"/>
          <p:cNvSpPr txBox="1"/>
          <p:nvPr/>
        </p:nvSpPr>
        <p:spPr>
          <a:xfrm>
            <a:off x="1911350" y="808355"/>
            <a:ext cx="5972810" cy="922020"/>
          </a:xfrm>
          <a:prstGeom prst="rect">
            <a:avLst/>
          </a:prstGeom>
          <a:noFill/>
        </p:spPr>
        <p:txBody>
          <a:bodyPr wrap="square" rtlCol="0">
            <a:spAutoFit/>
          </a:bodyPr>
          <a:lstStyle/>
          <a:p>
            <a:r>
              <a:rPr lang="en-US">
                <a:latin typeface="Calibri" panose="020F0502020204030204" pitchFamily="34" charset="0"/>
                <a:ea typeface="等线" panose="02010600030101010101" charset="-122"/>
                <a:cs typeface="Times New Roman" panose="02020603050405020304" pitchFamily="18" charset="0"/>
                <a:sym typeface="+mn-ea"/>
              </a:rPr>
              <a:t>model Xi</a:t>
            </a:r>
            <a:r>
              <a:rPr lang="zh-CN">
                <a:latin typeface="Calibri" panose="020F0502020204030204" pitchFamily="34" charset="0"/>
                <a:ea typeface="等线" panose="02010600030101010101" charset="-122"/>
                <a:sym typeface="+mn-ea"/>
              </a:rPr>
              <a:t>，固定</a:t>
            </a:r>
            <a:r>
              <a:rPr lang="en-US">
                <a:latin typeface="Calibri" panose="020F0502020204030204" pitchFamily="34" charset="0"/>
                <a:ea typeface="等线" panose="02010600030101010101" charset="-122"/>
                <a:cs typeface="Times New Roman" panose="02020603050405020304" pitchFamily="18" charset="0"/>
                <a:sym typeface="+mn-ea"/>
              </a:rPr>
              <a:t>A</a:t>
            </a:r>
            <a:r>
              <a:rPr lang="zh-CN">
                <a:latin typeface="Calibri" panose="020F0502020204030204" pitchFamily="34" charset="0"/>
                <a:ea typeface="等线" panose="02010600030101010101" charset="-122"/>
                <a:sym typeface="+mn-ea"/>
              </a:rPr>
              <a:t>，估算</a:t>
            </a:r>
            <a:r>
              <a:rPr lang="en-US">
                <a:latin typeface="Calibri" panose="020F0502020204030204" pitchFamily="34" charset="0"/>
                <a:ea typeface="等线" panose="02010600030101010101" charset="-122"/>
                <a:sym typeface="+mn-ea"/>
              </a:rPr>
              <a:t>q</a:t>
            </a:r>
            <a:r>
              <a:rPr lang="zh-CN">
                <a:latin typeface="Calibri" panose="020F0502020204030204" pitchFamily="34" charset="0"/>
                <a:ea typeface="等线" panose="02010600030101010101" charset="-122"/>
                <a:sym typeface="+mn-ea"/>
              </a:rPr>
              <a:t>，进而估算</a:t>
            </a:r>
            <a:r>
              <a:rPr lang="en-US">
                <a:latin typeface="Calibri" panose="020F0502020204030204" pitchFamily="34" charset="0"/>
                <a:ea typeface="等线" panose="02010600030101010101" charset="-122"/>
                <a:cs typeface="Times New Roman" panose="02020603050405020304" pitchFamily="18" charset="0"/>
                <a:sym typeface="+mn-ea"/>
              </a:rPr>
              <a:t>π </a:t>
            </a:r>
            <a:endParaRPr lang="en-US" altLang="zh-CN"/>
          </a:p>
          <a:p>
            <a:r>
              <a:rPr lang="en-US" altLang="zh-CN"/>
              <a:t>q</a:t>
            </a:r>
            <a:r>
              <a:rPr lang="zh-CN" altLang="en-US"/>
              <a:t>的推断</a:t>
            </a:r>
            <a:r>
              <a:rPr lang="en-US" altLang="zh-CN"/>
              <a:t> : EM</a:t>
            </a:r>
            <a:r>
              <a:rPr lang="zh-CN" altLang="en-US"/>
              <a:t>算法</a:t>
            </a:r>
          </a:p>
          <a:p>
            <a:r>
              <a:rPr lang="en-US" altLang="zh-CN"/>
              <a:t>π</a:t>
            </a:r>
            <a:r>
              <a:rPr lang="zh-CN" altLang="en-US"/>
              <a:t>的推断：</a:t>
            </a:r>
            <a:r>
              <a:rPr lang="en-US" altLang="zh-CN"/>
              <a:t>π0</a:t>
            </a:r>
            <a:r>
              <a:rPr lang="zh-CN" altLang="en-US"/>
              <a:t>：贝叶斯估计</a:t>
            </a:r>
            <a:r>
              <a:rPr lang="en-US" altLang="zh-CN"/>
              <a:t> </a:t>
            </a:r>
          </a:p>
        </p:txBody>
      </p:sp>
      <p:sp>
        <p:nvSpPr>
          <p:cNvPr id="2" name="文本框 1"/>
          <p:cNvSpPr txBox="1"/>
          <p:nvPr/>
        </p:nvSpPr>
        <p:spPr>
          <a:xfrm>
            <a:off x="316865" y="1896745"/>
            <a:ext cx="8535035" cy="368300"/>
          </a:xfrm>
          <a:prstGeom prst="rect">
            <a:avLst/>
          </a:prstGeom>
          <a:solidFill>
            <a:schemeClr val="accent6">
              <a:lumMod val="60000"/>
              <a:lumOff val="40000"/>
            </a:schemeClr>
          </a:solidFill>
        </p:spPr>
        <p:txBody>
          <a:bodyPr wrap="square" rtlCol="0" anchor="t">
            <a:spAutoFit/>
          </a:bodyPr>
          <a:lstStyle/>
          <a:p>
            <a:r>
              <a:rPr lang="en-US" altLang="zh-CN"/>
              <a:t>Di</a:t>
            </a:r>
            <a:r>
              <a:rPr lang="zh-CN" altLang="en-US"/>
              <a:t>rectly taking into account the variability in the Xi by modeling the distribution of Xi. </a:t>
            </a:r>
          </a:p>
        </p:txBody>
      </p:sp>
      <p:pic>
        <p:nvPicPr>
          <p:cNvPr id="3" name="图片 2"/>
          <p:cNvPicPr>
            <a:picLocks noChangeAspect="1"/>
          </p:cNvPicPr>
          <p:nvPr/>
        </p:nvPicPr>
        <p:blipFill>
          <a:blip r:embed="rId3"/>
          <a:stretch>
            <a:fillRect/>
          </a:stretch>
        </p:blipFill>
        <p:spPr>
          <a:xfrm>
            <a:off x="316865" y="2484120"/>
            <a:ext cx="8236585" cy="676910"/>
          </a:xfrm>
          <a:prstGeom prst="rect">
            <a:avLst/>
          </a:prstGeom>
        </p:spPr>
      </p:pic>
      <p:pic>
        <p:nvPicPr>
          <p:cNvPr id="6" name="图片 5"/>
          <p:cNvPicPr>
            <a:picLocks noChangeAspect="1"/>
          </p:cNvPicPr>
          <p:nvPr/>
        </p:nvPicPr>
        <p:blipFill>
          <a:blip r:embed="rId4"/>
          <a:stretch>
            <a:fillRect/>
          </a:stretch>
        </p:blipFill>
        <p:spPr>
          <a:xfrm>
            <a:off x="316865" y="3437890"/>
            <a:ext cx="8317230" cy="2400300"/>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1487</Words>
  <Application>Microsoft Macintosh PowerPoint</Application>
  <PresentationFormat>On-screen Show (4:3)</PresentationFormat>
  <Paragraphs>145</Paragraphs>
  <Slides>15</Slides>
  <Notes>11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AdvTimes</vt:lpstr>
      <vt:lpstr>Calibri</vt:lpstr>
      <vt:lpstr>Calibri Light</vt:lpstr>
      <vt:lpstr>MS Mincho</vt:lpstr>
      <vt:lpstr>Times</vt:lpstr>
      <vt:lpstr>Times New Roman</vt:lpstr>
      <vt:lpstr>华文宋体</vt:lpstr>
      <vt:lpstr>宋体</vt:lpstr>
      <vt:lpstr>微软雅黑</vt:lpstr>
      <vt:lpstr>等线</vt:lpstr>
      <vt:lpstr>Arial</vt:lpstr>
      <vt:lpstr>1_Office 主题</vt:lpstr>
      <vt:lpstr>1_自定义设计方案</vt:lpstr>
      <vt:lpstr>自定义设计方案</vt:lpstr>
      <vt:lpstr>PowerPoint Presentation</vt:lpstr>
      <vt:lpstr> INTRODUCTION</vt:lpstr>
      <vt:lpstr>分析原理</vt:lpstr>
      <vt:lpstr>分析原理</vt:lpstr>
      <vt:lpstr>分析原理</vt:lpstr>
      <vt:lpstr>PowerPoint Presentation</vt:lpstr>
      <vt:lpstr>PowerPoint Presentation</vt:lpstr>
      <vt:lpstr>PowerPoint Presentation</vt:lpstr>
      <vt:lpstr>PowerPoint Presentation</vt:lpstr>
      <vt:lpstr>案例</vt:lpstr>
      <vt:lpstr>案例</vt:lpstr>
      <vt:lpstr>函数使用方法</vt:lpstr>
      <vt:lpstr>函数使用方法</vt:lpstr>
      <vt:lpstr>函数使用方法</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82</cp:revision>
  <dcterms:created xsi:type="dcterms:W3CDTF">2016-03-13T12:45:00Z</dcterms:created>
  <dcterms:modified xsi:type="dcterms:W3CDTF">2018-07-27T06:54:49Z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